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9" r:id="rId3"/>
    <p:sldId id="262" r:id="rId4"/>
    <p:sldId id="257" r:id="rId5"/>
    <p:sldId id="260" r:id="rId6"/>
    <p:sldId id="258" r:id="rId7"/>
    <p:sldId id="261" r:id="rId8"/>
    <p:sldId id="361" r:id="rId9"/>
    <p:sldId id="263" r:id="rId10"/>
    <p:sldId id="264" r:id="rId11"/>
    <p:sldId id="267" r:id="rId12"/>
    <p:sldId id="336" r:id="rId13"/>
    <p:sldId id="337" r:id="rId14"/>
    <p:sldId id="338" r:id="rId15"/>
    <p:sldId id="269" r:id="rId16"/>
    <p:sldId id="270" r:id="rId17"/>
    <p:sldId id="271" r:id="rId18"/>
    <p:sldId id="341" r:id="rId19"/>
    <p:sldId id="342" r:id="rId20"/>
    <p:sldId id="323" r:id="rId21"/>
    <p:sldId id="344" r:id="rId22"/>
    <p:sldId id="343" r:id="rId23"/>
    <p:sldId id="346" r:id="rId24"/>
    <p:sldId id="347" r:id="rId25"/>
    <p:sldId id="350" r:id="rId26"/>
    <p:sldId id="348" r:id="rId27"/>
    <p:sldId id="351" r:id="rId28"/>
    <p:sldId id="360" r:id="rId29"/>
    <p:sldId id="325" r:id="rId30"/>
    <p:sldId id="354" r:id="rId31"/>
    <p:sldId id="355" r:id="rId32"/>
    <p:sldId id="356" r:id="rId33"/>
    <p:sldId id="327" r:id="rId34"/>
    <p:sldId id="357" r:id="rId35"/>
    <p:sldId id="358" r:id="rId36"/>
    <p:sldId id="334" r:id="rId37"/>
    <p:sldId id="335" r:id="rId38"/>
    <p:sldId id="329" r:id="rId39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BBD06"/>
    <a:srgbClr val="4384F1"/>
    <a:srgbClr val="33A952"/>
    <a:srgbClr val="E94236"/>
    <a:srgbClr val="E6E6E6"/>
    <a:srgbClr val="F0F0F0"/>
    <a:srgbClr val="FFFFFF"/>
    <a:srgbClr val="EEF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8" autoAdjust="0"/>
    <p:restoredTop sz="88873" autoAdjust="0"/>
  </p:normalViewPr>
  <p:slideViewPr>
    <p:cSldViewPr snapToGrid="0" showGuides="1">
      <p:cViewPr>
        <p:scale>
          <a:sx n="75" d="100"/>
          <a:sy n="75" d="100"/>
        </p:scale>
        <p:origin x="1806" y="7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2B85DD-D063-4B01-A714-60316038D75D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0566DE-B94F-48C8-B499-9EED89F4BD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279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DEC0E-9118-4C72-99DC-5DA49916100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090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DEC0E-9118-4C72-99DC-5DA49916100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235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DEC0E-9118-4C72-99DC-5DA49916100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862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DEC0E-9118-4C72-99DC-5DA49916100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61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DEC0E-9118-4C72-99DC-5DA49916100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133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DEC0E-9118-4C72-99DC-5DA49916100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393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DEC0E-9118-4C72-99DC-5DA49916100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525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DEC0E-9118-4C72-99DC-5DA49916100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768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DEC0E-9118-4C72-99DC-5DA49916100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610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DEC0E-9118-4C72-99DC-5DA49916100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617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DEC0E-9118-4C72-99DC-5DA49916100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207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DEC0E-9118-4C72-99DC-5DA49916100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842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DEC0E-9118-4C72-99DC-5DA49916100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365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DEC0E-9118-4C72-99DC-5DA49916100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270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DEC0E-9118-4C72-99DC-5DA49916100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855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DEC0E-9118-4C72-99DC-5DA49916100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725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DA33EBC6-3DD6-1F4A-9805-57751832B0CC}" type="datetime1">
              <a:rPr lang="en-US" altLang="zh-CN" smtClean="0"/>
              <a:t>9/5/2022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AB9546ED-7A57-4FAD-960C-25C9ACD886E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8C217908-BB4F-4BA5-BFD5-CD9C3D498D93}"/>
              </a:ext>
            </a:extLst>
          </p:cNvPr>
          <p:cNvGrpSpPr/>
          <p:nvPr userDrawn="1"/>
        </p:nvGrpSpPr>
        <p:grpSpPr>
          <a:xfrm>
            <a:off x="4433029" y="6590670"/>
            <a:ext cx="3325943" cy="261610"/>
            <a:chOff x="4478804" y="6590670"/>
            <a:chExt cx="3325943" cy="261610"/>
          </a:xfrm>
        </p:grpSpPr>
        <p:sp>
          <p:nvSpPr>
            <p:cNvPr id="8" name="TextBox 45">
              <a:extLst>
                <a:ext uri="{FF2B5EF4-FFF2-40B4-BE49-F238E27FC236}">
                  <a16:creationId xmlns:a16="http://schemas.microsoft.com/office/drawing/2014/main" xmlns="" id="{8A91CD00-A4B5-49CC-9761-D7C4387B6413}"/>
                </a:ext>
              </a:extLst>
            </p:cNvPr>
            <p:cNvSpPr txBox="1"/>
            <p:nvPr userDrawn="1"/>
          </p:nvSpPr>
          <p:spPr>
            <a:xfrm>
              <a:off x="4478804" y="6606060"/>
              <a:ext cx="2247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9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•</a:t>
              </a:r>
            </a:p>
          </p:txBody>
        </p:sp>
        <p:sp>
          <p:nvSpPr>
            <p:cNvPr id="10" name="TextBox 46">
              <a:extLst>
                <a:ext uri="{FF2B5EF4-FFF2-40B4-BE49-F238E27FC236}">
                  <a16:creationId xmlns:a16="http://schemas.microsoft.com/office/drawing/2014/main" xmlns="" id="{4F392878-5F16-4B5B-A76B-2CACD5118D83}"/>
                </a:ext>
              </a:extLst>
            </p:cNvPr>
            <p:cNvSpPr txBox="1"/>
            <p:nvPr userDrawn="1"/>
          </p:nvSpPr>
          <p:spPr>
            <a:xfrm>
              <a:off x="5289957" y="6590670"/>
              <a:ext cx="17588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949494"/>
                  </a:solidFill>
                  <a:latin typeface="+mn-lt"/>
                </a:rPr>
                <a:t>Computer Graphics 2022</a:t>
              </a:r>
              <a:endParaRPr lang="bg-BG" sz="1100" dirty="0">
                <a:solidFill>
                  <a:srgbClr val="949494"/>
                </a:solidFill>
                <a:latin typeface="+mn-lt"/>
              </a:endParaRPr>
            </a:p>
          </p:txBody>
        </p:sp>
        <p:sp>
          <p:nvSpPr>
            <p:cNvPr id="12" name="TextBox 47">
              <a:extLst>
                <a:ext uri="{FF2B5EF4-FFF2-40B4-BE49-F238E27FC236}">
                  <a16:creationId xmlns:a16="http://schemas.microsoft.com/office/drawing/2014/main" xmlns="" id="{0120EAAE-2F5F-437B-A945-50A3C9B7C844}"/>
                </a:ext>
              </a:extLst>
            </p:cNvPr>
            <p:cNvSpPr txBox="1"/>
            <p:nvPr userDrawn="1"/>
          </p:nvSpPr>
          <p:spPr>
            <a:xfrm>
              <a:off x="7580005" y="6613703"/>
              <a:ext cx="2247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9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557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3AF7779-8C5F-5F41-8165-5573AC86D75F}" type="datetime1">
              <a:rPr lang="en-US" altLang="zh-CN" smtClean="0"/>
              <a:t>9/5/2022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9546ED-7A57-4FAD-960C-25C9ACD886E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837661BC-5671-4813-9385-452389B23A40}"/>
              </a:ext>
            </a:extLst>
          </p:cNvPr>
          <p:cNvGrpSpPr/>
          <p:nvPr userDrawn="1"/>
        </p:nvGrpSpPr>
        <p:grpSpPr>
          <a:xfrm>
            <a:off x="4433029" y="6590670"/>
            <a:ext cx="3325943" cy="261610"/>
            <a:chOff x="4478804" y="6590670"/>
            <a:chExt cx="3325943" cy="261610"/>
          </a:xfrm>
        </p:grpSpPr>
        <p:sp>
          <p:nvSpPr>
            <p:cNvPr id="8" name="TextBox 45">
              <a:extLst>
                <a:ext uri="{FF2B5EF4-FFF2-40B4-BE49-F238E27FC236}">
                  <a16:creationId xmlns:a16="http://schemas.microsoft.com/office/drawing/2014/main" xmlns="" id="{173C6803-C71A-4E1D-8308-3B4FA93B7740}"/>
                </a:ext>
              </a:extLst>
            </p:cNvPr>
            <p:cNvSpPr txBox="1"/>
            <p:nvPr userDrawn="1"/>
          </p:nvSpPr>
          <p:spPr>
            <a:xfrm>
              <a:off x="4478804" y="6606060"/>
              <a:ext cx="2247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•</a:t>
              </a:r>
            </a:p>
          </p:txBody>
        </p:sp>
        <p:sp>
          <p:nvSpPr>
            <p:cNvPr id="9" name="TextBox 46">
              <a:extLst>
                <a:ext uri="{FF2B5EF4-FFF2-40B4-BE49-F238E27FC236}">
                  <a16:creationId xmlns:a16="http://schemas.microsoft.com/office/drawing/2014/main" xmlns="" id="{B37ACBCD-1F3C-4A71-9181-EAB88F0291DA}"/>
                </a:ext>
              </a:extLst>
            </p:cNvPr>
            <p:cNvSpPr txBox="1"/>
            <p:nvPr userDrawn="1"/>
          </p:nvSpPr>
          <p:spPr>
            <a:xfrm>
              <a:off x="5289958" y="6590670"/>
              <a:ext cx="17588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94949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Computer Graphics </a:t>
              </a:r>
              <a:r>
                <a:rPr lang="en-US" altLang="zh-CN" sz="1100" dirty="0">
                  <a:solidFill>
                    <a:srgbClr val="94949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2022</a:t>
              </a:r>
              <a:endParaRPr lang="bg-BG" sz="1100" dirty="0">
                <a:solidFill>
                  <a:srgbClr val="94949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47">
              <a:extLst>
                <a:ext uri="{FF2B5EF4-FFF2-40B4-BE49-F238E27FC236}">
                  <a16:creationId xmlns:a16="http://schemas.microsoft.com/office/drawing/2014/main" xmlns="" id="{1499280C-F134-42DE-886F-06D92E75E4C2}"/>
                </a:ext>
              </a:extLst>
            </p:cNvPr>
            <p:cNvSpPr txBox="1"/>
            <p:nvPr userDrawn="1"/>
          </p:nvSpPr>
          <p:spPr>
            <a:xfrm>
              <a:off x="7580005" y="6613703"/>
              <a:ext cx="2247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•</a:t>
              </a:r>
            </a:p>
          </p:txBody>
        </p:sp>
      </p:grp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7322F095-67E7-4C33-9787-319C274DA0E5}"/>
              </a:ext>
            </a:extLst>
          </p:cNvPr>
          <p:cNvSpPr/>
          <p:nvPr userDrawn="1"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xmlns="" id="{2A53CF68-E65C-4320-8974-B3BB71161857}"/>
              </a:ext>
            </a:extLst>
          </p:cNvPr>
          <p:cNvSpPr/>
          <p:nvPr userDrawn="1"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xmlns="" id="{2DD9DF66-AEAC-4A04-8F30-ABA5143A0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925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96389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2073874-8946-E64A-9018-E7D272F5C463}" type="datetime1">
              <a:rPr lang="en-US" altLang="zh-CN" smtClean="0"/>
              <a:t>9/5/2022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9546ED-7A57-4FAD-960C-25C9ACD886E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B6969335-ABF3-4F53-9B7E-9AABAC560B67}"/>
              </a:ext>
            </a:extLst>
          </p:cNvPr>
          <p:cNvGrpSpPr/>
          <p:nvPr userDrawn="1"/>
        </p:nvGrpSpPr>
        <p:grpSpPr>
          <a:xfrm>
            <a:off x="4433029" y="6590670"/>
            <a:ext cx="3325943" cy="261610"/>
            <a:chOff x="4478804" y="6590670"/>
            <a:chExt cx="3325943" cy="261610"/>
          </a:xfrm>
        </p:grpSpPr>
        <p:sp>
          <p:nvSpPr>
            <p:cNvPr id="8" name="TextBox 45">
              <a:extLst>
                <a:ext uri="{FF2B5EF4-FFF2-40B4-BE49-F238E27FC236}">
                  <a16:creationId xmlns:a16="http://schemas.microsoft.com/office/drawing/2014/main" xmlns="" id="{2AFB046B-0460-4070-A1B4-AF475600D9FF}"/>
                </a:ext>
              </a:extLst>
            </p:cNvPr>
            <p:cNvSpPr txBox="1"/>
            <p:nvPr userDrawn="1"/>
          </p:nvSpPr>
          <p:spPr>
            <a:xfrm>
              <a:off x="4478804" y="6606060"/>
              <a:ext cx="2247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•</a:t>
              </a:r>
            </a:p>
          </p:txBody>
        </p:sp>
        <p:sp>
          <p:nvSpPr>
            <p:cNvPr id="9" name="TextBox 46">
              <a:extLst>
                <a:ext uri="{FF2B5EF4-FFF2-40B4-BE49-F238E27FC236}">
                  <a16:creationId xmlns:a16="http://schemas.microsoft.com/office/drawing/2014/main" xmlns="" id="{59DF0C23-698E-4548-8EF6-E6058903C7BD}"/>
                </a:ext>
              </a:extLst>
            </p:cNvPr>
            <p:cNvSpPr txBox="1"/>
            <p:nvPr userDrawn="1"/>
          </p:nvSpPr>
          <p:spPr>
            <a:xfrm>
              <a:off x="5289958" y="6590670"/>
              <a:ext cx="17588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94949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Computer Graphics </a:t>
              </a:r>
              <a:r>
                <a:rPr lang="en-US" altLang="zh-CN" sz="1100" dirty="0">
                  <a:solidFill>
                    <a:srgbClr val="94949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2022</a:t>
              </a:r>
              <a:endParaRPr lang="bg-BG" sz="1100" dirty="0">
                <a:solidFill>
                  <a:srgbClr val="94949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47">
              <a:extLst>
                <a:ext uri="{FF2B5EF4-FFF2-40B4-BE49-F238E27FC236}">
                  <a16:creationId xmlns:a16="http://schemas.microsoft.com/office/drawing/2014/main" xmlns="" id="{6F9710D5-D4A1-4F1F-A054-E6C107A17B4C}"/>
                </a:ext>
              </a:extLst>
            </p:cNvPr>
            <p:cNvSpPr txBox="1"/>
            <p:nvPr userDrawn="1"/>
          </p:nvSpPr>
          <p:spPr>
            <a:xfrm>
              <a:off x="7580005" y="6613703"/>
              <a:ext cx="2247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2183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73622"/>
            <a:ext cx="10515600" cy="470334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000">
                <a:latin typeface="+mn-lt"/>
              </a:defRPr>
            </a:lvl1pPr>
            <a:lvl2pPr>
              <a:lnSpc>
                <a:spcPct val="150000"/>
              </a:lnSpc>
              <a:defRPr sz="1600">
                <a:latin typeface="+mn-lt"/>
              </a:defRPr>
            </a:lvl2pPr>
            <a:lvl3pPr>
              <a:lnSpc>
                <a:spcPct val="150000"/>
              </a:lnSpc>
              <a:defRPr sz="1400">
                <a:latin typeface="+mn-lt"/>
              </a:defRPr>
            </a:lvl3pPr>
            <a:lvl4pPr>
              <a:lnSpc>
                <a:spcPct val="150000"/>
              </a:lnSpc>
              <a:defRPr sz="1200">
                <a:latin typeface="+mn-lt"/>
              </a:defRPr>
            </a:lvl4pPr>
            <a:lvl5pPr>
              <a:lnSpc>
                <a:spcPct val="150000"/>
              </a:lnSpc>
              <a:defRPr sz="1200"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9E3C962-F423-0447-808D-4C1F8B1BADF4}" type="datetime1">
              <a:rPr lang="en-US" altLang="zh-CN" smtClean="0"/>
              <a:t>9/5/2022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AB9546ED-7A57-4FAD-960C-25C9ACD886E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ECE35BC1-884D-487A-BA5D-58F5D2A751E0}"/>
              </a:ext>
            </a:extLst>
          </p:cNvPr>
          <p:cNvGrpSpPr/>
          <p:nvPr userDrawn="1"/>
        </p:nvGrpSpPr>
        <p:grpSpPr>
          <a:xfrm>
            <a:off x="4433029" y="6590670"/>
            <a:ext cx="3325943" cy="261610"/>
            <a:chOff x="4478804" y="6590670"/>
            <a:chExt cx="3325943" cy="261610"/>
          </a:xfrm>
        </p:grpSpPr>
        <p:sp>
          <p:nvSpPr>
            <p:cNvPr id="8" name="TextBox 45">
              <a:extLst>
                <a:ext uri="{FF2B5EF4-FFF2-40B4-BE49-F238E27FC236}">
                  <a16:creationId xmlns:a16="http://schemas.microsoft.com/office/drawing/2014/main" xmlns="" id="{688B6E49-F537-4BC2-9D3C-F4C129FC0077}"/>
                </a:ext>
              </a:extLst>
            </p:cNvPr>
            <p:cNvSpPr txBox="1"/>
            <p:nvPr userDrawn="1"/>
          </p:nvSpPr>
          <p:spPr>
            <a:xfrm>
              <a:off x="4478804" y="6606060"/>
              <a:ext cx="2247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9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•</a:t>
              </a:r>
            </a:p>
          </p:txBody>
        </p:sp>
        <p:sp>
          <p:nvSpPr>
            <p:cNvPr id="9" name="TextBox 46">
              <a:extLst>
                <a:ext uri="{FF2B5EF4-FFF2-40B4-BE49-F238E27FC236}">
                  <a16:creationId xmlns:a16="http://schemas.microsoft.com/office/drawing/2014/main" xmlns="" id="{FD2E02DA-FC59-488B-96ED-4BA11E5432BA}"/>
                </a:ext>
              </a:extLst>
            </p:cNvPr>
            <p:cNvSpPr txBox="1"/>
            <p:nvPr userDrawn="1"/>
          </p:nvSpPr>
          <p:spPr>
            <a:xfrm>
              <a:off x="5289958" y="6590670"/>
              <a:ext cx="17588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949494"/>
                  </a:solidFill>
                  <a:latin typeface="+mn-lt"/>
                </a:rPr>
                <a:t>Computer Graphics </a:t>
              </a:r>
              <a:r>
                <a:rPr lang="en-US" altLang="zh-CN" sz="1100" dirty="0">
                  <a:solidFill>
                    <a:srgbClr val="949494"/>
                  </a:solidFill>
                  <a:latin typeface="+mn-lt"/>
                </a:rPr>
                <a:t>2022</a:t>
              </a:r>
              <a:endParaRPr lang="bg-BG" sz="1100" dirty="0">
                <a:solidFill>
                  <a:srgbClr val="949494"/>
                </a:solidFill>
                <a:latin typeface="+mn-lt"/>
              </a:endParaRPr>
            </a:p>
          </p:txBody>
        </p:sp>
        <p:sp>
          <p:nvSpPr>
            <p:cNvPr id="10" name="TextBox 47">
              <a:extLst>
                <a:ext uri="{FF2B5EF4-FFF2-40B4-BE49-F238E27FC236}">
                  <a16:creationId xmlns:a16="http://schemas.microsoft.com/office/drawing/2014/main" xmlns="" id="{913CD427-0468-4C0A-BD9C-D868A5F00D17}"/>
                </a:ext>
              </a:extLst>
            </p:cNvPr>
            <p:cNvSpPr txBox="1"/>
            <p:nvPr userDrawn="1"/>
          </p:nvSpPr>
          <p:spPr>
            <a:xfrm>
              <a:off x="7580005" y="6613703"/>
              <a:ext cx="2247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9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•</a:t>
              </a:r>
            </a:p>
          </p:txBody>
        </p:sp>
      </p:grp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xmlns="" id="{59396869-9539-4D66-921D-AC897BBEA5BB}"/>
              </a:ext>
            </a:extLst>
          </p:cNvPr>
          <p:cNvSpPr/>
          <p:nvPr userDrawn="1"/>
        </p:nvSpPr>
        <p:spPr>
          <a:xfrm>
            <a:off x="0" y="1"/>
            <a:ext cx="1220756" cy="1106723"/>
          </a:xfrm>
          <a:custGeom>
            <a:avLst/>
            <a:gdLst>
              <a:gd name="connsiteX0" fmla="*/ 0 w 1220756"/>
              <a:gd name="connsiteY0" fmla="*/ 0 h 1106723"/>
              <a:gd name="connsiteX1" fmla="*/ 1220756 w 1220756"/>
              <a:gd name="connsiteY1" fmla="*/ 0 h 1106723"/>
              <a:gd name="connsiteX2" fmla="*/ 1220486 w 1220756"/>
              <a:gd name="connsiteY2" fmla="*/ 5338 h 1106723"/>
              <a:gd name="connsiteX3" fmla="*/ 0 w 1220756"/>
              <a:gd name="connsiteY3" fmla="*/ 1106723 h 1106723"/>
              <a:gd name="connsiteX4" fmla="*/ 0 w 1220756"/>
              <a:gd name="connsiteY4" fmla="*/ 0 h 1106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56" h="1106723">
                <a:moveTo>
                  <a:pt x="0" y="0"/>
                </a:moveTo>
                <a:lnTo>
                  <a:pt x="1220756" y="0"/>
                </a:lnTo>
                <a:lnTo>
                  <a:pt x="1220486" y="5338"/>
                </a:lnTo>
                <a:cubicBezTo>
                  <a:pt x="1157661" y="623970"/>
                  <a:pt x="635207" y="1106723"/>
                  <a:pt x="0" y="110672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+mn-lt"/>
              <a:cs typeface="+mn-ea"/>
              <a:sym typeface="+mn-lt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xmlns="" id="{D47FC7BD-A5A0-48F2-86B3-2D16EFBAC1E8}"/>
              </a:ext>
            </a:extLst>
          </p:cNvPr>
          <p:cNvSpPr/>
          <p:nvPr userDrawn="1"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lt"/>
              <a:cs typeface="+mn-ea"/>
              <a:sym typeface="+mn-lt"/>
            </a:endParaRPr>
          </a:p>
        </p:txBody>
      </p:sp>
      <p:sp>
        <p:nvSpPr>
          <p:cNvPr id="44" name="标题 1">
            <a:extLst>
              <a:ext uri="{FF2B5EF4-FFF2-40B4-BE49-F238E27FC236}">
                <a16:creationId xmlns:a16="http://schemas.microsoft.com/office/drawing/2014/main" xmlns="" id="{2383A863-3FB8-4D86-8004-4CC4F6D3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92586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5369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DFEEB38-71B7-D644-BFE5-4C61B05FF982}" type="datetime1">
              <a:rPr lang="en-US" altLang="zh-CN" smtClean="0"/>
              <a:t>9/5/2022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9546ED-7A57-4FAD-960C-25C9ACD886E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ACCD11EA-3D9A-4DCA-A1BE-83191265632D}"/>
              </a:ext>
            </a:extLst>
          </p:cNvPr>
          <p:cNvGrpSpPr/>
          <p:nvPr userDrawn="1"/>
        </p:nvGrpSpPr>
        <p:grpSpPr>
          <a:xfrm>
            <a:off x="4433029" y="6590670"/>
            <a:ext cx="3325943" cy="261610"/>
            <a:chOff x="4478804" y="6590670"/>
            <a:chExt cx="3325943" cy="261610"/>
          </a:xfrm>
        </p:grpSpPr>
        <p:sp>
          <p:nvSpPr>
            <p:cNvPr id="8" name="TextBox 45">
              <a:extLst>
                <a:ext uri="{FF2B5EF4-FFF2-40B4-BE49-F238E27FC236}">
                  <a16:creationId xmlns:a16="http://schemas.microsoft.com/office/drawing/2014/main" xmlns="" id="{3863CC9D-525A-4347-BB8C-DCC5CE48A3D8}"/>
                </a:ext>
              </a:extLst>
            </p:cNvPr>
            <p:cNvSpPr txBox="1"/>
            <p:nvPr userDrawn="1"/>
          </p:nvSpPr>
          <p:spPr>
            <a:xfrm>
              <a:off x="4478804" y="6606060"/>
              <a:ext cx="2247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•</a:t>
              </a:r>
            </a:p>
          </p:txBody>
        </p:sp>
        <p:sp>
          <p:nvSpPr>
            <p:cNvPr id="9" name="TextBox 46">
              <a:extLst>
                <a:ext uri="{FF2B5EF4-FFF2-40B4-BE49-F238E27FC236}">
                  <a16:creationId xmlns:a16="http://schemas.microsoft.com/office/drawing/2014/main" xmlns="" id="{48D50FC8-2F5A-4E7D-ABCA-C8B9561F4932}"/>
                </a:ext>
              </a:extLst>
            </p:cNvPr>
            <p:cNvSpPr txBox="1"/>
            <p:nvPr userDrawn="1"/>
          </p:nvSpPr>
          <p:spPr>
            <a:xfrm>
              <a:off x="5289957" y="6590670"/>
              <a:ext cx="17588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94949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Computer Graphics 2022</a:t>
              </a:r>
              <a:endParaRPr lang="bg-BG" sz="1100" dirty="0">
                <a:solidFill>
                  <a:srgbClr val="94949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47">
              <a:extLst>
                <a:ext uri="{FF2B5EF4-FFF2-40B4-BE49-F238E27FC236}">
                  <a16:creationId xmlns:a16="http://schemas.microsoft.com/office/drawing/2014/main" xmlns="" id="{C50C3392-198C-42AD-9D75-F75B6C7F72D9}"/>
                </a:ext>
              </a:extLst>
            </p:cNvPr>
            <p:cNvSpPr txBox="1"/>
            <p:nvPr userDrawn="1"/>
          </p:nvSpPr>
          <p:spPr>
            <a:xfrm>
              <a:off x="7580005" y="6613703"/>
              <a:ext cx="2247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2473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925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0FF4540-449C-2B47-879D-7090BC3783D0}" type="datetime1">
              <a:rPr lang="en-US" altLang="zh-CN" smtClean="0"/>
              <a:t>9/5/2022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9546ED-7A57-4FAD-960C-25C9ACD886E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xmlns="" id="{AF709C37-84A9-4F17-851B-23679F46C64D}"/>
              </a:ext>
            </a:extLst>
          </p:cNvPr>
          <p:cNvSpPr/>
          <p:nvPr userDrawn="1"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xmlns="" id="{A34F665A-433B-44F6-AC36-AAA003825BAF}"/>
              </a:ext>
            </a:extLst>
          </p:cNvPr>
          <p:cNvSpPr/>
          <p:nvPr userDrawn="1"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DAE4424E-9A95-4A12-B6C8-0EEBDF741DEB}"/>
              </a:ext>
            </a:extLst>
          </p:cNvPr>
          <p:cNvGrpSpPr/>
          <p:nvPr userDrawn="1"/>
        </p:nvGrpSpPr>
        <p:grpSpPr>
          <a:xfrm>
            <a:off x="4433029" y="6590670"/>
            <a:ext cx="3325943" cy="261610"/>
            <a:chOff x="4478804" y="6590670"/>
            <a:chExt cx="3325943" cy="261610"/>
          </a:xfrm>
        </p:grpSpPr>
        <p:sp>
          <p:nvSpPr>
            <p:cNvPr id="22" name="TextBox 45">
              <a:extLst>
                <a:ext uri="{FF2B5EF4-FFF2-40B4-BE49-F238E27FC236}">
                  <a16:creationId xmlns:a16="http://schemas.microsoft.com/office/drawing/2014/main" xmlns="" id="{F00BCB2E-48A0-4A54-A6E8-9CDDAA51497D}"/>
                </a:ext>
              </a:extLst>
            </p:cNvPr>
            <p:cNvSpPr txBox="1"/>
            <p:nvPr userDrawn="1"/>
          </p:nvSpPr>
          <p:spPr>
            <a:xfrm>
              <a:off x="4478804" y="6606060"/>
              <a:ext cx="2247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9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•</a:t>
              </a:r>
            </a:p>
          </p:txBody>
        </p:sp>
        <p:sp>
          <p:nvSpPr>
            <p:cNvPr id="23" name="TextBox 46">
              <a:extLst>
                <a:ext uri="{FF2B5EF4-FFF2-40B4-BE49-F238E27FC236}">
                  <a16:creationId xmlns:a16="http://schemas.microsoft.com/office/drawing/2014/main" xmlns="" id="{5B20F33D-D868-4F06-8F5A-37AF46066F55}"/>
                </a:ext>
              </a:extLst>
            </p:cNvPr>
            <p:cNvSpPr txBox="1"/>
            <p:nvPr userDrawn="1"/>
          </p:nvSpPr>
          <p:spPr>
            <a:xfrm>
              <a:off x="5289958" y="6590670"/>
              <a:ext cx="17588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949494"/>
                  </a:solidFill>
                  <a:latin typeface="+mn-lt"/>
                </a:rPr>
                <a:t>Computer Graphics 2022</a:t>
              </a:r>
              <a:endParaRPr lang="bg-BG" sz="1100" dirty="0">
                <a:solidFill>
                  <a:srgbClr val="949494"/>
                </a:solidFill>
                <a:latin typeface="+mn-lt"/>
              </a:endParaRPr>
            </a:p>
          </p:txBody>
        </p:sp>
        <p:sp>
          <p:nvSpPr>
            <p:cNvPr id="24" name="TextBox 47">
              <a:extLst>
                <a:ext uri="{FF2B5EF4-FFF2-40B4-BE49-F238E27FC236}">
                  <a16:creationId xmlns:a16="http://schemas.microsoft.com/office/drawing/2014/main" xmlns="" id="{0E28DA89-20A4-4DA1-AFD3-475A9A48CCD1}"/>
                </a:ext>
              </a:extLst>
            </p:cNvPr>
            <p:cNvSpPr txBox="1"/>
            <p:nvPr userDrawn="1"/>
          </p:nvSpPr>
          <p:spPr>
            <a:xfrm>
              <a:off x="7580005" y="6613703"/>
              <a:ext cx="2247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9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6913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B428C66-61E7-8E4E-B58B-EF90ECEFE750}" type="datetime1">
              <a:rPr lang="en-US" altLang="zh-CN" smtClean="0"/>
              <a:t>9/5/2022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9546ED-7A57-4FAD-960C-25C9ACD886E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D5F7538A-5B08-4A2F-9659-94A022096EDC}"/>
              </a:ext>
            </a:extLst>
          </p:cNvPr>
          <p:cNvGrpSpPr/>
          <p:nvPr userDrawn="1"/>
        </p:nvGrpSpPr>
        <p:grpSpPr>
          <a:xfrm>
            <a:off x="4433029" y="6590670"/>
            <a:ext cx="3325943" cy="261610"/>
            <a:chOff x="4478804" y="6590670"/>
            <a:chExt cx="3325943" cy="261610"/>
          </a:xfrm>
        </p:grpSpPr>
        <p:sp>
          <p:nvSpPr>
            <p:cNvPr id="11" name="TextBox 45">
              <a:extLst>
                <a:ext uri="{FF2B5EF4-FFF2-40B4-BE49-F238E27FC236}">
                  <a16:creationId xmlns:a16="http://schemas.microsoft.com/office/drawing/2014/main" xmlns="" id="{E02B8348-AC16-4DD9-820B-9C73F701A648}"/>
                </a:ext>
              </a:extLst>
            </p:cNvPr>
            <p:cNvSpPr txBox="1"/>
            <p:nvPr userDrawn="1"/>
          </p:nvSpPr>
          <p:spPr>
            <a:xfrm>
              <a:off x="4478804" y="6606060"/>
              <a:ext cx="2247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•</a:t>
              </a:r>
            </a:p>
          </p:txBody>
        </p:sp>
        <p:sp>
          <p:nvSpPr>
            <p:cNvPr id="12" name="TextBox 46">
              <a:extLst>
                <a:ext uri="{FF2B5EF4-FFF2-40B4-BE49-F238E27FC236}">
                  <a16:creationId xmlns:a16="http://schemas.microsoft.com/office/drawing/2014/main" xmlns="" id="{DF6821E4-8227-466B-A8ED-40A2F9BDCFB8}"/>
                </a:ext>
              </a:extLst>
            </p:cNvPr>
            <p:cNvSpPr txBox="1"/>
            <p:nvPr userDrawn="1"/>
          </p:nvSpPr>
          <p:spPr>
            <a:xfrm>
              <a:off x="5289957" y="6590670"/>
              <a:ext cx="17588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949494"/>
                  </a:solidFill>
                  <a:latin typeface="+mn-lt"/>
                </a:rPr>
                <a:t>Computer Graphics 2022</a:t>
              </a:r>
              <a:endParaRPr lang="bg-BG" altLang="zh-CN" sz="1100" dirty="0">
                <a:solidFill>
                  <a:srgbClr val="949494"/>
                </a:solidFill>
                <a:latin typeface="+mn-lt"/>
              </a:endParaRPr>
            </a:p>
          </p:txBody>
        </p:sp>
        <p:sp>
          <p:nvSpPr>
            <p:cNvPr id="13" name="TextBox 47">
              <a:extLst>
                <a:ext uri="{FF2B5EF4-FFF2-40B4-BE49-F238E27FC236}">
                  <a16:creationId xmlns:a16="http://schemas.microsoft.com/office/drawing/2014/main" xmlns="" id="{1C4C74AC-45DD-4449-95A1-46EC01A603F8}"/>
                </a:ext>
              </a:extLst>
            </p:cNvPr>
            <p:cNvSpPr txBox="1"/>
            <p:nvPr userDrawn="1"/>
          </p:nvSpPr>
          <p:spPr>
            <a:xfrm>
              <a:off x="7580005" y="6613703"/>
              <a:ext cx="2247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•</a:t>
              </a:r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xmlns="" id="{8BD40E7B-9FA0-4DE1-9C75-506235BCE155}"/>
              </a:ext>
            </a:extLst>
          </p:cNvPr>
          <p:cNvSpPr/>
          <p:nvPr userDrawn="1"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xmlns="" id="{A63354D2-9DEA-46FD-B32F-3ED09C479E9A}"/>
              </a:ext>
            </a:extLst>
          </p:cNvPr>
          <p:cNvSpPr/>
          <p:nvPr userDrawn="1"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xmlns="" id="{06A5847A-9CE5-46D4-AE96-C13C2F484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925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40003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9FDA20E-DACD-AE4A-9DF8-F5423E9B5A97}" type="datetime1">
              <a:rPr lang="en-US" altLang="zh-CN" smtClean="0"/>
              <a:t>9/5/2022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9546ED-7A57-4FAD-960C-25C9ACD886E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E554ACD9-9F0D-46C6-A39A-496799862C15}"/>
              </a:ext>
            </a:extLst>
          </p:cNvPr>
          <p:cNvGrpSpPr/>
          <p:nvPr userDrawn="1"/>
        </p:nvGrpSpPr>
        <p:grpSpPr>
          <a:xfrm>
            <a:off x="4433029" y="6590670"/>
            <a:ext cx="3325943" cy="261610"/>
            <a:chOff x="4478804" y="6590670"/>
            <a:chExt cx="3325943" cy="261610"/>
          </a:xfrm>
        </p:grpSpPr>
        <p:sp>
          <p:nvSpPr>
            <p:cNvPr id="7" name="TextBox 45">
              <a:extLst>
                <a:ext uri="{FF2B5EF4-FFF2-40B4-BE49-F238E27FC236}">
                  <a16:creationId xmlns:a16="http://schemas.microsoft.com/office/drawing/2014/main" xmlns="" id="{5FADBFA4-07FE-4484-BE10-CB0CFE641E3B}"/>
                </a:ext>
              </a:extLst>
            </p:cNvPr>
            <p:cNvSpPr txBox="1"/>
            <p:nvPr userDrawn="1"/>
          </p:nvSpPr>
          <p:spPr>
            <a:xfrm>
              <a:off x="4478804" y="6606060"/>
              <a:ext cx="2247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•</a:t>
              </a:r>
            </a:p>
          </p:txBody>
        </p:sp>
        <p:sp>
          <p:nvSpPr>
            <p:cNvPr id="8" name="TextBox 46">
              <a:extLst>
                <a:ext uri="{FF2B5EF4-FFF2-40B4-BE49-F238E27FC236}">
                  <a16:creationId xmlns:a16="http://schemas.microsoft.com/office/drawing/2014/main" xmlns="" id="{240500A6-CCBD-477B-A923-DCEA87FE5E69}"/>
                </a:ext>
              </a:extLst>
            </p:cNvPr>
            <p:cNvSpPr txBox="1"/>
            <p:nvPr userDrawn="1"/>
          </p:nvSpPr>
          <p:spPr>
            <a:xfrm>
              <a:off x="5289957" y="6590670"/>
              <a:ext cx="17588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949494"/>
                  </a:solidFill>
                  <a:latin typeface="+mn-lt"/>
                </a:rPr>
                <a:t>Computer Graphics 2022</a:t>
              </a:r>
              <a:endParaRPr lang="bg-BG" altLang="zh-CN" sz="1100" dirty="0">
                <a:solidFill>
                  <a:srgbClr val="949494"/>
                </a:solidFill>
                <a:latin typeface="+mn-lt"/>
              </a:endParaRPr>
            </a:p>
          </p:txBody>
        </p:sp>
        <p:sp>
          <p:nvSpPr>
            <p:cNvPr id="9" name="TextBox 47">
              <a:extLst>
                <a:ext uri="{FF2B5EF4-FFF2-40B4-BE49-F238E27FC236}">
                  <a16:creationId xmlns:a16="http://schemas.microsoft.com/office/drawing/2014/main" xmlns="" id="{8F15AE99-5456-420A-8DFF-8BA483C1E9B6}"/>
                </a:ext>
              </a:extLst>
            </p:cNvPr>
            <p:cNvSpPr txBox="1"/>
            <p:nvPr userDrawn="1"/>
          </p:nvSpPr>
          <p:spPr>
            <a:xfrm>
              <a:off x="7580005" y="6613703"/>
              <a:ext cx="2247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•</a:t>
              </a:r>
            </a:p>
          </p:txBody>
        </p: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23B41F9F-FCA8-4BB5-93AF-EEB2D8DD79E8}"/>
              </a:ext>
            </a:extLst>
          </p:cNvPr>
          <p:cNvSpPr/>
          <p:nvPr userDrawn="1"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xmlns="" id="{500137D3-3062-4120-AFE2-F53914DF71AC}"/>
              </a:ext>
            </a:extLst>
          </p:cNvPr>
          <p:cNvSpPr/>
          <p:nvPr userDrawn="1"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xmlns="" id="{8006A568-6F93-455A-84D7-CFDC23A0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925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47818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093B37-36D7-9C44-9984-ABBF5687E33E}" type="datetime1">
              <a:rPr lang="en-US" altLang="zh-CN" smtClean="0"/>
              <a:t>9/5/2022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9546ED-7A57-4FAD-960C-25C9ACD886E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B8C9356B-1E2E-443A-BA9B-0A2CA17764D5}"/>
              </a:ext>
            </a:extLst>
          </p:cNvPr>
          <p:cNvGrpSpPr/>
          <p:nvPr userDrawn="1"/>
        </p:nvGrpSpPr>
        <p:grpSpPr>
          <a:xfrm>
            <a:off x="4433029" y="6590670"/>
            <a:ext cx="3325943" cy="261610"/>
            <a:chOff x="4478804" y="6590670"/>
            <a:chExt cx="3325943" cy="261610"/>
          </a:xfrm>
        </p:grpSpPr>
        <p:sp>
          <p:nvSpPr>
            <p:cNvPr id="6" name="TextBox 45">
              <a:extLst>
                <a:ext uri="{FF2B5EF4-FFF2-40B4-BE49-F238E27FC236}">
                  <a16:creationId xmlns:a16="http://schemas.microsoft.com/office/drawing/2014/main" xmlns="" id="{4A5A1107-E47C-4109-B9F6-A7E896E93D93}"/>
                </a:ext>
              </a:extLst>
            </p:cNvPr>
            <p:cNvSpPr txBox="1"/>
            <p:nvPr userDrawn="1"/>
          </p:nvSpPr>
          <p:spPr>
            <a:xfrm>
              <a:off x="4478804" y="6606060"/>
              <a:ext cx="2247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•</a:t>
              </a:r>
            </a:p>
          </p:txBody>
        </p:sp>
        <p:sp>
          <p:nvSpPr>
            <p:cNvPr id="7" name="TextBox 46">
              <a:extLst>
                <a:ext uri="{FF2B5EF4-FFF2-40B4-BE49-F238E27FC236}">
                  <a16:creationId xmlns:a16="http://schemas.microsoft.com/office/drawing/2014/main" xmlns="" id="{DF7DA095-2E34-484A-89D5-480FFD7D3C39}"/>
                </a:ext>
              </a:extLst>
            </p:cNvPr>
            <p:cNvSpPr txBox="1"/>
            <p:nvPr userDrawn="1"/>
          </p:nvSpPr>
          <p:spPr>
            <a:xfrm>
              <a:off x="5289957" y="6590670"/>
              <a:ext cx="17588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949494"/>
                  </a:solidFill>
                  <a:latin typeface="+mn-lt"/>
                </a:rPr>
                <a:t>Computer Graphics 2022</a:t>
              </a:r>
              <a:endParaRPr lang="bg-BG" altLang="zh-CN" sz="1100" dirty="0">
                <a:solidFill>
                  <a:srgbClr val="949494"/>
                </a:solidFill>
                <a:latin typeface="+mn-lt"/>
              </a:endParaRPr>
            </a:p>
          </p:txBody>
        </p:sp>
        <p:sp>
          <p:nvSpPr>
            <p:cNvPr id="8" name="TextBox 47">
              <a:extLst>
                <a:ext uri="{FF2B5EF4-FFF2-40B4-BE49-F238E27FC236}">
                  <a16:creationId xmlns:a16="http://schemas.microsoft.com/office/drawing/2014/main" xmlns="" id="{3514F0EF-14DD-4D33-B4E9-010EA75DC75E}"/>
                </a:ext>
              </a:extLst>
            </p:cNvPr>
            <p:cNvSpPr txBox="1"/>
            <p:nvPr userDrawn="1"/>
          </p:nvSpPr>
          <p:spPr>
            <a:xfrm>
              <a:off x="7580005" y="6613703"/>
              <a:ext cx="2247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259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5C9164-3B02-6E42-884C-87995A49A96F}" type="datetime1">
              <a:rPr lang="en-US" altLang="zh-CN" smtClean="0"/>
              <a:t>9/5/2022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9546ED-7A57-4FAD-960C-25C9ACD886E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9A3B1F32-7D23-45B4-80B4-9B0954A2844B}"/>
              </a:ext>
            </a:extLst>
          </p:cNvPr>
          <p:cNvGrpSpPr/>
          <p:nvPr userDrawn="1"/>
        </p:nvGrpSpPr>
        <p:grpSpPr>
          <a:xfrm>
            <a:off x="4433029" y="6590670"/>
            <a:ext cx="3325943" cy="261610"/>
            <a:chOff x="4478804" y="6590670"/>
            <a:chExt cx="3325943" cy="261610"/>
          </a:xfrm>
        </p:grpSpPr>
        <p:sp>
          <p:nvSpPr>
            <p:cNvPr id="9" name="TextBox 45">
              <a:extLst>
                <a:ext uri="{FF2B5EF4-FFF2-40B4-BE49-F238E27FC236}">
                  <a16:creationId xmlns:a16="http://schemas.microsoft.com/office/drawing/2014/main" xmlns="" id="{01C2F1CA-A8EE-4FFE-99DC-7C6D9E67A3E9}"/>
                </a:ext>
              </a:extLst>
            </p:cNvPr>
            <p:cNvSpPr txBox="1"/>
            <p:nvPr userDrawn="1"/>
          </p:nvSpPr>
          <p:spPr>
            <a:xfrm>
              <a:off x="4478804" y="6606060"/>
              <a:ext cx="2247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•</a:t>
              </a:r>
            </a:p>
          </p:txBody>
        </p:sp>
        <p:sp>
          <p:nvSpPr>
            <p:cNvPr id="10" name="TextBox 46">
              <a:extLst>
                <a:ext uri="{FF2B5EF4-FFF2-40B4-BE49-F238E27FC236}">
                  <a16:creationId xmlns:a16="http://schemas.microsoft.com/office/drawing/2014/main" xmlns="" id="{17B12880-1C51-4E98-A234-27ED8B824F43}"/>
                </a:ext>
              </a:extLst>
            </p:cNvPr>
            <p:cNvSpPr txBox="1"/>
            <p:nvPr userDrawn="1"/>
          </p:nvSpPr>
          <p:spPr>
            <a:xfrm>
              <a:off x="5289957" y="6590670"/>
              <a:ext cx="17588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949494"/>
                  </a:solidFill>
                  <a:latin typeface="+mn-lt"/>
                </a:rPr>
                <a:t>Computer Graphics 2022</a:t>
              </a:r>
              <a:endParaRPr lang="bg-BG" altLang="zh-CN" sz="1100" dirty="0">
                <a:solidFill>
                  <a:srgbClr val="949494"/>
                </a:solidFill>
                <a:latin typeface="+mn-lt"/>
              </a:endParaRPr>
            </a:p>
          </p:txBody>
        </p:sp>
        <p:sp>
          <p:nvSpPr>
            <p:cNvPr id="11" name="TextBox 47">
              <a:extLst>
                <a:ext uri="{FF2B5EF4-FFF2-40B4-BE49-F238E27FC236}">
                  <a16:creationId xmlns:a16="http://schemas.microsoft.com/office/drawing/2014/main" xmlns="" id="{7083A35F-46C2-4A27-82D7-B137A09A21E1}"/>
                </a:ext>
              </a:extLst>
            </p:cNvPr>
            <p:cNvSpPr txBox="1"/>
            <p:nvPr userDrawn="1"/>
          </p:nvSpPr>
          <p:spPr>
            <a:xfrm>
              <a:off x="7580005" y="6613703"/>
              <a:ext cx="2247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365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D1D9D5-E3C6-8E4D-9E1D-446B7F2FE2E3}" type="datetime1">
              <a:rPr lang="en-US" altLang="zh-CN" smtClean="0"/>
              <a:t>9/5/2022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9546ED-7A57-4FAD-960C-25C9ACD886E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098459D3-BD13-40BC-9216-4A747C380162}"/>
              </a:ext>
            </a:extLst>
          </p:cNvPr>
          <p:cNvGrpSpPr/>
          <p:nvPr userDrawn="1"/>
        </p:nvGrpSpPr>
        <p:grpSpPr>
          <a:xfrm>
            <a:off x="4433029" y="6590670"/>
            <a:ext cx="3325943" cy="261610"/>
            <a:chOff x="4478804" y="6590670"/>
            <a:chExt cx="3325943" cy="261610"/>
          </a:xfrm>
        </p:grpSpPr>
        <p:sp>
          <p:nvSpPr>
            <p:cNvPr id="9" name="TextBox 45">
              <a:extLst>
                <a:ext uri="{FF2B5EF4-FFF2-40B4-BE49-F238E27FC236}">
                  <a16:creationId xmlns:a16="http://schemas.microsoft.com/office/drawing/2014/main" xmlns="" id="{1EB367C9-CF1B-450A-9052-4EEC2F4D59E7}"/>
                </a:ext>
              </a:extLst>
            </p:cNvPr>
            <p:cNvSpPr txBox="1"/>
            <p:nvPr userDrawn="1"/>
          </p:nvSpPr>
          <p:spPr>
            <a:xfrm>
              <a:off x="4478804" y="6606060"/>
              <a:ext cx="2247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•</a:t>
              </a:r>
            </a:p>
          </p:txBody>
        </p:sp>
        <p:sp>
          <p:nvSpPr>
            <p:cNvPr id="10" name="TextBox 46">
              <a:extLst>
                <a:ext uri="{FF2B5EF4-FFF2-40B4-BE49-F238E27FC236}">
                  <a16:creationId xmlns:a16="http://schemas.microsoft.com/office/drawing/2014/main" xmlns="" id="{D334BF66-3E3F-46A9-A378-81639E7ED984}"/>
                </a:ext>
              </a:extLst>
            </p:cNvPr>
            <p:cNvSpPr txBox="1"/>
            <p:nvPr userDrawn="1"/>
          </p:nvSpPr>
          <p:spPr>
            <a:xfrm>
              <a:off x="5289957" y="6590670"/>
              <a:ext cx="17588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>
                  <a:solidFill>
                    <a:srgbClr val="949494"/>
                  </a:solidFill>
                  <a:latin typeface="+mn-lt"/>
                </a:rPr>
                <a:t>Computer Graphics 2022</a:t>
              </a:r>
              <a:endParaRPr lang="bg-BG" altLang="zh-CN" sz="1100" dirty="0">
                <a:solidFill>
                  <a:srgbClr val="949494"/>
                </a:solidFill>
                <a:latin typeface="+mn-lt"/>
              </a:endParaRPr>
            </a:p>
          </p:txBody>
        </p:sp>
        <p:sp>
          <p:nvSpPr>
            <p:cNvPr id="11" name="TextBox 47">
              <a:extLst>
                <a:ext uri="{FF2B5EF4-FFF2-40B4-BE49-F238E27FC236}">
                  <a16:creationId xmlns:a16="http://schemas.microsoft.com/office/drawing/2014/main" xmlns="" id="{E8A9AE4F-C21B-4D24-8965-3FB114218BFD}"/>
                </a:ext>
              </a:extLst>
            </p:cNvPr>
            <p:cNvSpPr txBox="1"/>
            <p:nvPr userDrawn="1"/>
          </p:nvSpPr>
          <p:spPr>
            <a:xfrm>
              <a:off x="7580005" y="6613703"/>
              <a:ext cx="2247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7613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713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zover.v@gmail.com" TargetMode="External"/><Relationship Id="rId2" Type="http://schemas.openxmlformats.org/officeDocument/2006/relationships/hyperlink" Target="mailto:gengxin.v.liu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visualstudio.microsoft.com/zh-hans/v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n.baidu.com/s/10f55ta8c56MVr4SDIXQ7-w" TargetMode="External"/><Relationship Id="rId2" Type="http://schemas.openxmlformats.org/officeDocument/2006/relationships/hyperlink" Target="https://github.com/Microsoft/vcpk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6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D31EB8C-3436-4526-9D50-2FFB6F512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计算机图形学</a:t>
            </a:r>
            <a:br>
              <a:rPr lang="zh-CN" altLang="en-US" dirty="0"/>
            </a:br>
            <a:r>
              <a:rPr lang="zh-CN" altLang="en-US" dirty="0"/>
              <a:t>实验</a:t>
            </a:r>
            <a:r>
              <a:rPr lang="en-US" altLang="zh-CN" dirty="0"/>
              <a:t>1.1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8F0EBAB8-89F0-4036-BE0F-A31C11A85F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助教：刘耿欣、孙豪文</a:t>
            </a:r>
          </a:p>
          <a:p>
            <a:r>
              <a:rPr lang="zh-CN" altLang="en-US" dirty="0"/>
              <a:t>邮箱： </a:t>
            </a:r>
            <a:r>
              <a:rPr lang="en-US" altLang="zh-CN" u="sng" dirty="0">
                <a:hlinkClick r:id="rId2"/>
              </a:rPr>
              <a:t>gengxin.v.liu@gmail.com</a:t>
            </a:r>
            <a:r>
              <a:rPr lang="en-US" altLang="zh-CN" dirty="0"/>
              <a:t>   </a:t>
            </a:r>
            <a:r>
              <a:rPr lang="en-US" altLang="zh-CN" dirty="0">
                <a:hlinkClick r:id="rId3"/>
              </a:rPr>
              <a:t>zover.v@gmail.com</a:t>
            </a:r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7627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4AC33D-3623-4351-AA97-F097E08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实验内容（</a:t>
            </a:r>
            <a:r>
              <a:rPr lang="en-US" altLang="zh-CN" dirty="0"/>
              <a:t>OpenGL</a:t>
            </a:r>
            <a:r>
              <a:rPr lang="zh-CN" altLang="en-US" dirty="0"/>
              <a:t>环境配置方法）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42BF94F0-4C4D-4132-BC1C-D13F9F204A4C}"/>
              </a:ext>
            </a:extLst>
          </p:cNvPr>
          <p:cNvSpPr txBox="1">
            <a:spLocks/>
          </p:cNvSpPr>
          <p:nvPr/>
        </p:nvSpPr>
        <p:spPr>
          <a:xfrm>
            <a:off x="838200" y="1473623"/>
            <a:ext cx="11019971" cy="5284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Studio/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VSCode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CMake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vcpkg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包管理器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Linux/MacOS/Windows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查阅对应系统下配置的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文档进行操作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A58834C-E579-4F49-A863-8CFCE7530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58" y="4445884"/>
            <a:ext cx="6823084" cy="149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57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3D76FB2B-61BF-4283-9259-B0D530959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Visual Studio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7EC7B3F8-6BFD-4654-89E8-D343422E8D49}"/>
              </a:ext>
            </a:extLst>
          </p:cNvPr>
          <p:cNvSpPr txBox="1">
            <a:spLocks/>
          </p:cNvSpPr>
          <p:nvPr/>
        </p:nvSpPr>
        <p:spPr>
          <a:xfrm>
            <a:off x="838200" y="1473624"/>
            <a:ext cx="10515600" cy="4531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VS2022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官网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https://visualstudio.microsoft.com/zh-hans/vs/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VS2022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安装软件，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Community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版本即可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执行安装软件，如果已经安装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过</a:t>
            </a: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VS2022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选择“修改”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9A7F72C-83DA-400F-8DDD-27F9F16E6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671" y="3160764"/>
            <a:ext cx="6026658" cy="28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21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3D76FB2B-61BF-4283-9259-B0D530959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Visual Studio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7EC7B3F8-6BFD-4654-89E8-D343422E8D49}"/>
              </a:ext>
            </a:extLst>
          </p:cNvPr>
          <p:cNvSpPr txBox="1">
            <a:spLocks/>
          </p:cNvSpPr>
          <p:nvPr/>
        </p:nvSpPr>
        <p:spPr>
          <a:xfrm>
            <a:off x="838200" y="1473624"/>
            <a:ext cx="10515600" cy="4531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安装选择界面中，勾选“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桌面开发”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DEEEB02-56DC-4BB5-924B-ABFA2DBC6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28" b="23385"/>
          <a:stretch/>
        </p:blipFill>
        <p:spPr>
          <a:xfrm>
            <a:off x="1757905" y="2730499"/>
            <a:ext cx="8676190" cy="302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39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3D76FB2B-61BF-4283-9259-B0D530959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Visual Studio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7EC7B3F8-6BFD-4654-89E8-D343422E8D49}"/>
              </a:ext>
            </a:extLst>
          </p:cNvPr>
          <p:cNvSpPr txBox="1">
            <a:spLocks/>
          </p:cNvSpPr>
          <p:nvPr/>
        </p:nvSpPr>
        <p:spPr>
          <a:xfrm>
            <a:off x="838200" y="1473624"/>
            <a:ext cx="10515600" cy="4531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在“单个组件”栏目中，找到“用于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CMake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工具”并勾选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在“语言包”栏目中，找到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“英语”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并勾选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0C374665-3115-498E-B0AD-DFF8F1A6F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67"/>
          <a:stretch/>
        </p:blipFill>
        <p:spPr>
          <a:xfrm>
            <a:off x="6569566" y="3046596"/>
            <a:ext cx="4121943" cy="35809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12F82973-3B8A-4F7D-81AC-D96707CB8D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832"/>
          <a:stretch/>
        </p:blipFill>
        <p:spPr>
          <a:xfrm>
            <a:off x="1669180" y="3046596"/>
            <a:ext cx="4238095" cy="3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80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3D76FB2B-61BF-4283-9259-B0D530959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Visual Studio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7EC7B3F8-6BFD-4654-89E8-D343422E8D49}"/>
              </a:ext>
            </a:extLst>
          </p:cNvPr>
          <p:cNvSpPr txBox="1">
            <a:spLocks/>
          </p:cNvSpPr>
          <p:nvPr/>
        </p:nvSpPr>
        <p:spPr>
          <a:xfrm>
            <a:off x="838200" y="1473624"/>
            <a:ext cx="10515600" cy="4531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盘空间不足，可以在“安装位置”栏目中修改自己的安装路径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点击程序界面右下角的安装按钮进行安装，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安装期间可以进行后续环境的配置</a:t>
            </a:r>
          </a:p>
          <a:p>
            <a:pPr lvl="1"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951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3D76FB2B-61BF-4283-9259-B0D530959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 err="1"/>
              <a:t>CMake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6D6BFC08-83D7-414E-AEA8-B3F088B2E585}"/>
              </a:ext>
            </a:extLst>
          </p:cNvPr>
          <p:cNvSpPr txBox="1">
            <a:spLocks/>
          </p:cNvSpPr>
          <p:nvPr/>
        </p:nvSpPr>
        <p:spPr>
          <a:xfrm>
            <a:off x="838200" y="1473623"/>
            <a:ext cx="10515600" cy="4536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CMake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此处选第二项，将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CMake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添加到系统变量，以便在命令行中使用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461243D-265B-4245-9C55-CA9ECAEB58C2}"/>
              </a:ext>
            </a:extLst>
          </p:cNvPr>
          <p:cNvPicPr/>
          <p:nvPr/>
        </p:nvPicPr>
        <p:blipFill rotWithShape="1">
          <a:blip r:embed="rId2"/>
          <a:srcRect b="20055"/>
          <a:stretch/>
        </p:blipFill>
        <p:spPr>
          <a:xfrm>
            <a:off x="3796093" y="2525800"/>
            <a:ext cx="4599814" cy="2948964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F0A78477-C707-4011-8F48-B0908BC75180}"/>
              </a:ext>
            </a:extLst>
          </p:cNvPr>
          <p:cNvSpPr/>
          <p:nvPr/>
        </p:nvSpPr>
        <p:spPr>
          <a:xfrm>
            <a:off x="838200" y="5572789"/>
            <a:ext cx="10883757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Modern </a:t>
            </a:r>
            <a:r>
              <a:rPr lang="en-US" dirty="0" err="1"/>
              <a:t>CMake</a:t>
            </a:r>
            <a:r>
              <a:rPr lang="en-US" dirty="0" err="1">
                <a:ea typeface="Microsoft YaHei" panose="020B0503020204020204" pitchFamily="34" charset="-122"/>
              </a:rPr>
              <a:t>:</a:t>
            </a:r>
            <a:r>
              <a:rPr lang="en-US" dirty="0" err="1"/>
              <a:t>https</a:t>
            </a:r>
            <a:r>
              <a:rPr lang="en-US" dirty="0"/>
              <a:t>://cliutils.gitlab.io/modern-</a:t>
            </a:r>
            <a:r>
              <a:rPr lang="en-US" dirty="0" err="1"/>
              <a:t>cmake</a:t>
            </a:r>
            <a:r>
              <a:rPr lang="en-US" dirty="0"/>
              <a:t>/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CMake</a:t>
            </a:r>
            <a:r>
              <a:rPr lang="en-US" dirty="0"/>
              <a:t> </a:t>
            </a:r>
            <a:r>
              <a:rPr lang="zh-CN" altLang="en-US" dirty="0">
                <a:ea typeface="Microsoft YaHei" panose="020B0503020204020204" pitchFamily="34" charset="-122"/>
              </a:rPr>
              <a:t>官方教程</a:t>
            </a:r>
            <a:r>
              <a:rPr lang="en-US" altLang="zh-CN" dirty="0">
                <a:ea typeface="Microsoft YaHei" panose="020B0503020204020204" pitchFamily="34" charset="-122"/>
              </a:rPr>
              <a:t>:</a:t>
            </a:r>
            <a:r>
              <a:rPr lang="en-US" dirty="0"/>
              <a:t>https://cmake.org/</a:t>
            </a:r>
            <a:r>
              <a:rPr lang="en-US" dirty="0" err="1"/>
              <a:t>cmake</a:t>
            </a:r>
            <a:r>
              <a:rPr lang="en-US" dirty="0"/>
              <a:t>-tutorial/</a:t>
            </a:r>
          </a:p>
        </p:txBody>
      </p:sp>
    </p:spTree>
    <p:extLst>
      <p:ext uri="{BB962C8B-B14F-4D97-AF65-F5344CB8AC3E}">
        <p14:creationId xmlns:p14="http://schemas.microsoft.com/office/powerpoint/2010/main" val="3490118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3D76FB2B-61BF-4283-9259-B0D530959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Git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6780AB3B-F72E-47D0-825D-F654B6F51352}"/>
              </a:ext>
            </a:extLst>
          </p:cNvPr>
          <p:cNvSpPr txBox="1">
            <a:spLocks/>
          </p:cNvSpPr>
          <p:nvPr/>
        </p:nvSpPr>
        <p:spPr>
          <a:xfrm>
            <a:off x="838199" y="1473624"/>
            <a:ext cx="10515600" cy="472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安装时有个默认编辑器选项，建议先安装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VSCode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https://code.visualstudio.com/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然后在安装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的时候将默认编辑器选择为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VSCode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，而且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VSCode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CMake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插件后可以使用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VSCode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作为后续集成开发环境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0CCD3A6-DA7B-4F65-AB23-AE49EFA639FA}"/>
              </a:ext>
            </a:extLst>
          </p:cNvPr>
          <p:cNvPicPr/>
          <p:nvPr/>
        </p:nvPicPr>
        <p:blipFill rotWithShape="1">
          <a:blip r:embed="rId3"/>
          <a:srcRect b="30254"/>
          <a:stretch/>
        </p:blipFill>
        <p:spPr>
          <a:xfrm>
            <a:off x="3178921" y="3188585"/>
            <a:ext cx="5834158" cy="315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38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3D76FB2B-61BF-4283-9259-B0D530959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 err="1"/>
              <a:t>vcpkg</a:t>
            </a:r>
            <a:r>
              <a:rPr lang="en-US" altLang="zh-CN" dirty="0">
                <a:solidFill>
                  <a:srgbClr val="FF0000"/>
                </a:solidFill>
              </a:rPr>
              <a:t>【</a:t>
            </a:r>
            <a:r>
              <a:rPr lang="zh-CN" altLang="en-US" dirty="0">
                <a:solidFill>
                  <a:srgbClr val="FF0000"/>
                </a:solidFill>
              </a:rPr>
              <a:t>安装路径不能带有中文</a:t>
            </a:r>
            <a:r>
              <a:rPr lang="en-US" altLang="zh-CN" dirty="0">
                <a:solidFill>
                  <a:srgbClr val="FF0000"/>
                </a:solidFill>
              </a:rPr>
              <a:t>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B526CC7D-0743-4743-AF90-A9B4E3E19B57}"/>
              </a:ext>
            </a:extLst>
          </p:cNvPr>
          <p:cNvSpPr txBox="1">
            <a:spLocks/>
          </p:cNvSpPr>
          <p:nvPr/>
        </p:nvSpPr>
        <p:spPr>
          <a:xfrm>
            <a:off x="838196" y="1473623"/>
            <a:ext cx="10515600" cy="516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网速较好的同学可以直接去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vcpkg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的官方网页：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https://github.com/Microsoft/vcpkg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，将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vcpkg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clone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下来，建议直接用实验提供的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VS2019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软件包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zip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下载链接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://</a:t>
            </a: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pan.baidu.com/s/10f55ta8c56MVr4SDIXQ7-w</a:t>
            </a: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提取码：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19tu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解压后里面有已经下载好的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vcpkg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压缩包，将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vcpkg.zip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解压到就行，本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的例子中我们将解压后的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vcpkg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文件夹放在了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H:\app\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路径下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9CDA04F0-3229-4F56-90C6-80A6E8CA9A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65" b="11151"/>
          <a:stretch/>
        </p:blipFill>
        <p:spPr>
          <a:xfrm>
            <a:off x="4101962" y="3903987"/>
            <a:ext cx="3988067" cy="148590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xmlns="" id="{F130F199-E79E-4CE0-BC28-6436277F2753}"/>
              </a:ext>
            </a:extLst>
          </p:cNvPr>
          <p:cNvSpPr/>
          <p:nvPr/>
        </p:nvSpPr>
        <p:spPr>
          <a:xfrm>
            <a:off x="927092" y="5389888"/>
            <a:ext cx="8958951" cy="78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ea typeface="Microsoft YaHei" panose="020B0503020204020204" pitchFamily="34" charset="-122"/>
              </a:rPr>
              <a:t>微软</a:t>
            </a:r>
            <a:r>
              <a:rPr lang="en-US" sz="1600" dirty="0" err="1"/>
              <a:t>Vcpkg</a:t>
            </a:r>
            <a:r>
              <a:rPr lang="zh-CN" altLang="en-US" sz="1600" dirty="0">
                <a:ea typeface="Microsoft YaHei" panose="020B0503020204020204" pitchFamily="34" charset="-122"/>
              </a:rPr>
              <a:t>官方教程</a:t>
            </a:r>
            <a:r>
              <a:rPr lang="en-US" altLang="zh-CN" sz="1600" dirty="0">
                <a:ea typeface="Microsoft YaHei" panose="020B0503020204020204" pitchFamily="34" charset="-122"/>
              </a:rPr>
              <a:t>:</a:t>
            </a:r>
            <a:r>
              <a:rPr lang="en-US" sz="1600" dirty="0"/>
              <a:t>https://</a:t>
            </a:r>
            <a:r>
              <a:rPr lang="en-US" sz="1600" dirty="0" err="1"/>
              <a:t>docs.microsoft.com</a:t>
            </a:r>
            <a:r>
              <a:rPr lang="en-US" sz="1600" dirty="0"/>
              <a:t>/</a:t>
            </a:r>
            <a:r>
              <a:rPr lang="en-US" sz="1600" dirty="0" err="1"/>
              <a:t>zh-cn</a:t>
            </a:r>
            <a:r>
              <a:rPr lang="en-US" sz="1600" dirty="0"/>
              <a:t>/</a:t>
            </a:r>
            <a:r>
              <a:rPr lang="en-US" sz="1600" dirty="0" err="1"/>
              <a:t>cpp</a:t>
            </a:r>
            <a:r>
              <a:rPr lang="en-US" sz="1600" dirty="0"/>
              <a:t>/build/</a:t>
            </a:r>
            <a:r>
              <a:rPr lang="en-US" sz="1600" dirty="0" err="1"/>
              <a:t>vcpkg?view</a:t>
            </a:r>
            <a:r>
              <a:rPr lang="en-US" sz="1600" dirty="0"/>
              <a:t>=vs-2019 </a:t>
            </a:r>
          </a:p>
          <a:p>
            <a:pPr>
              <a:lnSpc>
                <a:spcPct val="150000"/>
              </a:lnSpc>
            </a:pPr>
            <a:r>
              <a:rPr lang="en-US" sz="1600" dirty="0" err="1"/>
              <a:t>Vcpkg</a:t>
            </a:r>
            <a:r>
              <a:rPr lang="zh-CN" altLang="en-US" sz="1600" dirty="0">
                <a:ea typeface="Microsoft YaHei" panose="020B0503020204020204" pitchFamily="34" charset="-122"/>
              </a:rPr>
              <a:t>官方文档</a:t>
            </a:r>
            <a:r>
              <a:rPr lang="en-US" altLang="zh-CN" sz="1600" dirty="0">
                <a:ea typeface="Microsoft YaHei" panose="020B0503020204020204" pitchFamily="34" charset="-122"/>
              </a:rPr>
              <a:t>:</a:t>
            </a:r>
            <a:r>
              <a:rPr lang="en-US" sz="1600" dirty="0"/>
              <a:t>https://</a:t>
            </a:r>
            <a:r>
              <a:rPr lang="en-US" sz="1600" dirty="0" err="1"/>
              <a:t>vcpkg.readthedocs.io</a:t>
            </a:r>
            <a:r>
              <a:rPr lang="en-US" sz="1600" dirty="0"/>
              <a:t>/</a:t>
            </a:r>
            <a:r>
              <a:rPr lang="en-US" sz="1600" dirty="0" err="1"/>
              <a:t>en</a:t>
            </a:r>
            <a:r>
              <a:rPr lang="en-US" sz="1600" dirty="0"/>
              <a:t>/latest/ </a:t>
            </a:r>
          </a:p>
        </p:txBody>
      </p:sp>
    </p:spTree>
    <p:extLst>
      <p:ext uri="{BB962C8B-B14F-4D97-AF65-F5344CB8AC3E}">
        <p14:creationId xmlns:p14="http://schemas.microsoft.com/office/powerpoint/2010/main" val="3166852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3D76FB2B-61BF-4283-9259-B0D530959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 err="1"/>
              <a:t>vcpkg</a:t>
            </a:r>
            <a:r>
              <a:rPr lang="en-US" altLang="zh-CN" dirty="0">
                <a:solidFill>
                  <a:srgbClr val="FF0000"/>
                </a:solidFill>
              </a:rPr>
              <a:t>【</a:t>
            </a:r>
            <a:r>
              <a:rPr lang="zh-CN" altLang="en-US" dirty="0">
                <a:solidFill>
                  <a:srgbClr val="FF0000"/>
                </a:solidFill>
              </a:rPr>
              <a:t>安装路径不能带有中文</a:t>
            </a:r>
            <a:r>
              <a:rPr lang="en-US" altLang="zh-CN" dirty="0">
                <a:solidFill>
                  <a:srgbClr val="FF0000"/>
                </a:solidFill>
              </a:rPr>
              <a:t>】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B526CC7D-0743-4743-AF90-A9B4E3E19B57}"/>
              </a:ext>
            </a:extLst>
          </p:cNvPr>
          <p:cNvSpPr txBox="1">
            <a:spLocks/>
          </p:cNvSpPr>
          <p:nvPr/>
        </p:nvSpPr>
        <p:spPr>
          <a:xfrm>
            <a:off x="838196" y="1473623"/>
            <a:ext cx="10515600" cy="516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vcpkg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文件夹（就是你解压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vcpkg.zip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之后文件夹），在文件管理器界面的右上角开启管理员身份命令行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（只有此时需要“管理员身份”运行，以后并不需要“管理员身份”）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1AEBB74-87FC-423D-9CDC-8CBE872C5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72" y="2933914"/>
            <a:ext cx="5609524" cy="34285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D5BBD602-995F-4A62-9F47-43F84830E9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05" b="8163"/>
          <a:stretch/>
        </p:blipFill>
        <p:spPr>
          <a:xfrm>
            <a:off x="6447720" y="2933914"/>
            <a:ext cx="5609524" cy="3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25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3D76FB2B-61BF-4283-9259-B0D530959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 err="1"/>
              <a:t>vcpkg</a:t>
            </a:r>
            <a:r>
              <a:rPr lang="en-US" altLang="zh-CN" dirty="0">
                <a:solidFill>
                  <a:srgbClr val="FF0000"/>
                </a:solidFill>
              </a:rPr>
              <a:t>【</a:t>
            </a:r>
            <a:r>
              <a:rPr lang="zh-CN" altLang="en-US" dirty="0">
                <a:solidFill>
                  <a:srgbClr val="FF0000"/>
                </a:solidFill>
              </a:rPr>
              <a:t>安装路径不能带有中文</a:t>
            </a:r>
            <a:r>
              <a:rPr lang="en-US" altLang="zh-CN" dirty="0">
                <a:solidFill>
                  <a:srgbClr val="FF0000"/>
                </a:solidFill>
              </a:rPr>
              <a:t>】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B526CC7D-0743-4743-AF90-A9B4E3E19B57}"/>
              </a:ext>
            </a:extLst>
          </p:cNvPr>
          <p:cNvSpPr txBox="1">
            <a:spLocks/>
          </p:cNvSpPr>
          <p:nvPr/>
        </p:nvSpPr>
        <p:spPr>
          <a:xfrm>
            <a:off x="838195" y="1473623"/>
            <a:ext cx="10344155" cy="5167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在开启的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powershell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终端里面，输入 </a:t>
            </a:r>
            <a:r>
              <a:rPr lang="en-US" altLang="zh-CN" sz="2400" dirty="0"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.\bootstrap-vcpkg.bat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命令，回车执行（目的是下载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vcpkg.exe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，可能需要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VPN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，无法下载的可以用文件中的，跳过该指令）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当上一个命令执行完成，而且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VS2019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也安装完毕后，执行以下命令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B57C546C-95D1-49EC-8102-074AEE089000}"/>
              </a:ext>
            </a:extLst>
          </p:cNvPr>
          <p:cNvGrpSpPr/>
          <p:nvPr/>
        </p:nvGrpSpPr>
        <p:grpSpPr>
          <a:xfrm>
            <a:off x="3624570" y="2957525"/>
            <a:ext cx="4942857" cy="2028800"/>
            <a:chOff x="3624571" y="2543200"/>
            <a:chExt cx="4942857" cy="20288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xmlns="" id="{0D470D46-040A-4085-B8B5-98E4760E8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4571" y="2543200"/>
              <a:ext cx="4942857" cy="400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xmlns="" id="{F9408E45-D7A7-4C37-98BD-8A92B42B7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888" b="31759"/>
            <a:stretch/>
          </p:blipFill>
          <p:spPr>
            <a:xfrm>
              <a:off x="3624571" y="2943200"/>
              <a:ext cx="4942857" cy="1628800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46487CC7-90F6-4B0A-9DA3-103B73E42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159" y="5744766"/>
            <a:ext cx="5473681" cy="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8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269BD41-6518-4694-91B5-BF50C4C12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336"/>
            <a:ext cx="10515600" cy="55476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理论背景</a:t>
            </a:r>
            <a:endParaRPr lang="en-US" altLang="zh-CN" dirty="0"/>
          </a:p>
          <a:p>
            <a:r>
              <a:rPr lang="en-US" altLang="zh-CN" sz="1600" dirty="0"/>
              <a:t>OpenGL, GLAD, OpenGL Context, GLFW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zh-CN" altLang="en-US" dirty="0"/>
              <a:t>实验目的</a:t>
            </a:r>
            <a:endParaRPr lang="en-US" altLang="zh-CN" dirty="0"/>
          </a:p>
          <a:p>
            <a:pPr marL="514350" indent="-514350">
              <a:buFont typeface="+mj-lt"/>
              <a:buAutoNum type="arabicPeriod" startAt="2"/>
            </a:pPr>
            <a:r>
              <a:rPr lang="zh-CN" altLang="en-US" dirty="0"/>
              <a:t>实验内容</a:t>
            </a:r>
            <a:endParaRPr lang="en-US" altLang="zh-CN" dirty="0"/>
          </a:p>
          <a:p>
            <a:r>
              <a:rPr lang="en-US" altLang="zh-CN" sz="1600" dirty="0"/>
              <a:t>OpenGL</a:t>
            </a:r>
            <a:r>
              <a:rPr lang="zh-CN" altLang="en-US" sz="1600" dirty="0"/>
              <a:t>环境配置方法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53FDDDF-3957-4CFB-B36F-2CA506AE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7751"/>
            <a:ext cx="10515600" cy="792586"/>
          </a:xfrm>
        </p:spPr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500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D0CF0470-438F-40B2-B97A-63BBA9A9B213}"/>
              </a:ext>
            </a:extLst>
          </p:cNvPr>
          <p:cNvSpPr txBox="1">
            <a:spLocks/>
          </p:cNvSpPr>
          <p:nvPr/>
        </p:nvSpPr>
        <p:spPr>
          <a:xfrm>
            <a:off x="838200" y="1473624"/>
            <a:ext cx="10515600" cy="5284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安装好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vcpkg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工具后，我们需要将它所在的文件夹路径添加到系统变量中，方便我们使用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先打开开始菜单，输入“环境变量”，选择“编辑系统环境变量”</a:t>
            </a:r>
          </a:p>
        </p:txBody>
      </p:sp>
      <p:sp>
        <p:nvSpPr>
          <p:cNvPr id="17" name="标题 2">
            <a:extLst>
              <a:ext uri="{FF2B5EF4-FFF2-40B4-BE49-F238E27FC236}">
                <a16:creationId xmlns:a16="http://schemas.microsoft.com/office/drawing/2014/main" xmlns="" id="{8CC10B22-D857-4718-806C-C16BCA95C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92586"/>
          </a:xfrm>
        </p:spPr>
        <p:txBody>
          <a:bodyPr/>
          <a:lstStyle/>
          <a:p>
            <a:r>
              <a:rPr lang="zh-CN" altLang="en-US" dirty="0"/>
              <a:t>设置</a:t>
            </a:r>
            <a:r>
              <a:rPr lang="en-US" altLang="zh-CN" dirty="0" err="1"/>
              <a:t>vcpkg</a:t>
            </a:r>
            <a:r>
              <a:rPr lang="zh-CN" altLang="en-US" dirty="0"/>
              <a:t>的环境变量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2E8B359-ABC1-4354-86C1-56AE0D236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889" y="2914957"/>
            <a:ext cx="5410221" cy="394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69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D0CF0470-438F-40B2-B97A-63BBA9A9B213}"/>
              </a:ext>
            </a:extLst>
          </p:cNvPr>
          <p:cNvSpPr txBox="1">
            <a:spLocks/>
          </p:cNvSpPr>
          <p:nvPr/>
        </p:nvSpPr>
        <p:spPr>
          <a:xfrm>
            <a:off x="838200" y="1473624"/>
            <a:ext cx="10515600" cy="5284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在环境变量界面选择新建</a:t>
            </a:r>
          </a:p>
        </p:txBody>
      </p:sp>
      <p:sp>
        <p:nvSpPr>
          <p:cNvPr id="17" name="标题 2">
            <a:extLst>
              <a:ext uri="{FF2B5EF4-FFF2-40B4-BE49-F238E27FC236}">
                <a16:creationId xmlns:a16="http://schemas.microsoft.com/office/drawing/2014/main" xmlns="" id="{8CC10B22-D857-4718-806C-C16BCA95C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92586"/>
          </a:xfrm>
        </p:spPr>
        <p:txBody>
          <a:bodyPr/>
          <a:lstStyle/>
          <a:p>
            <a:r>
              <a:rPr lang="zh-CN" altLang="en-US" dirty="0"/>
              <a:t>设置</a:t>
            </a:r>
            <a:r>
              <a:rPr lang="en-US" altLang="zh-CN" dirty="0" err="1"/>
              <a:t>vcpkg</a:t>
            </a:r>
            <a:r>
              <a:rPr lang="zh-CN" altLang="en-US" dirty="0"/>
              <a:t>的环境变量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7B3EDEB-6698-4171-A5D6-812E366B2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16"/>
          <a:stretch/>
        </p:blipFill>
        <p:spPr>
          <a:xfrm>
            <a:off x="2107731" y="2172174"/>
            <a:ext cx="7976538" cy="431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72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D0CF0470-438F-40B2-B97A-63BBA9A9B213}"/>
              </a:ext>
            </a:extLst>
          </p:cNvPr>
          <p:cNvSpPr txBox="1">
            <a:spLocks/>
          </p:cNvSpPr>
          <p:nvPr/>
        </p:nvSpPr>
        <p:spPr>
          <a:xfrm>
            <a:off x="838200" y="1473624"/>
            <a:ext cx="10515600" cy="5284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VCPKG_DEFAULT_TRIPLET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VCPKG_ROOT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两个变量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VCPKG_ROOT 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的变量值是你电脑内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vcpkg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文件夹的路径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变量中加入一项：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%VCPKG_ROOT%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（见下一页）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标题 2">
            <a:extLst>
              <a:ext uri="{FF2B5EF4-FFF2-40B4-BE49-F238E27FC236}">
                <a16:creationId xmlns:a16="http://schemas.microsoft.com/office/drawing/2014/main" xmlns="" id="{8CC10B22-D857-4718-806C-C16BCA95C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92586"/>
          </a:xfrm>
        </p:spPr>
        <p:txBody>
          <a:bodyPr/>
          <a:lstStyle/>
          <a:p>
            <a:r>
              <a:rPr lang="zh-CN" altLang="en-US" dirty="0"/>
              <a:t>设置</a:t>
            </a:r>
            <a:r>
              <a:rPr lang="en-US" altLang="zh-CN" dirty="0" err="1"/>
              <a:t>vcpkg</a:t>
            </a:r>
            <a:r>
              <a:rPr lang="zh-CN" altLang="en-US" dirty="0"/>
              <a:t>的环境变量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DE28E17-8CCE-4AD7-8849-A63FE8B81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457" y="5128022"/>
            <a:ext cx="6219048" cy="17428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5DF42FC0-2226-465A-80A2-8FEC31DA7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457" y="3385164"/>
            <a:ext cx="6219048" cy="1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4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D0CF0470-438F-40B2-B97A-63BBA9A9B213}"/>
              </a:ext>
            </a:extLst>
          </p:cNvPr>
          <p:cNvSpPr txBox="1">
            <a:spLocks/>
          </p:cNvSpPr>
          <p:nvPr/>
        </p:nvSpPr>
        <p:spPr>
          <a:xfrm>
            <a:off x="838200" y="1473624"/>
            <a:ext cx="10515600" cy="5284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vcpkg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的环境变量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VCPKG_DEFAULT_TRIPLET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VCPKG_ROOT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两个变量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中添加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%VCPKG_ROOT%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标题 2">
            <a:extLst>
              <a:ext uri="{FF2B5EF4-FFF2-40B4-BE49-F238E27FC236}">
                <a16:creationId xmlns:a16="http://schemas.microsoft.com/office/drawing/2014/main" xmlns="" id="{8CC10B22-D857-4718-806C-C16BCA95C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92586"/>
          </a:xfrm>
        </p:spPr>
        <p:txBody>
          <a:bodyPr/>
          <a:lstStyle/>
          <a:p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Visual Studio + </a:t>
            </a:r>
            <a:r>
              <a:rPr lang="en-US" altLang="zh-CN" dirty="0" err="1"/>
              <a:t>CMake</a:t>
            </a:r>
            <a:r>
              <a:rPr lang="en-US" altLang="zh-CN" dirty="0"/>
              <a:t> + </a:t>
            </a:r>
            <a:r>
              <a:rPr lang="en-US" altLang="zh-CN" dirty="0" err="1"/>
              <a:t>vcpkg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EADBE45A-02E8-4E18-94F8-2D01DC8B3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62" y="281381"/>
            <a:ext cx="10990476" cy="6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54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D0CF0470-438F-40B2-B97A-63BBA9A9B213}"/>
              </a:ext>
            </a:extLst>
          </p:cNvPr>
          <p:cNvSpPr txBox="1">
            <a:spLocks/>
          </p:cNvSpPr>
          <p:nvPr/>
        </p:nvSpPr>
        <p:spPr>
          <a:xfrm>
            <a:off x="838200" y="1473624"/>
            <a:ext cx="10515600" cy="5284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注意添加变量之后记得点击“确定”按钮，才能添加成功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标题 2">
            <a:extLst>
              <a:ext uri="{FF2B5EF4-FFF2-40B4-BE49-F238E27FC236}">
                <a16:creationId xmlns:a16="http://schemas.microsoft.com/office/drawing/2014/main" xmlns="" id="{8CC10B22-D857-4718-806C-C16BCA95C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92586"/>
          </a:xfrm>
        </p:spPr>
        <p:txBody>
          <a:bodyPr/>
          <a:lstStyle/>
          <a:p>
            <a:r>
              <a:rPr lang="zh-CN" altLang="en-US" dirty="0"/>
              <a:t>设置</a:t>
            </a:r>
            <a:r>
              <a:rPr lang="en-US" altLang="zh-CN" dirty="0" err="1"/>
              <a:t>vcpkg</a:t>
            </a:r>
            <a:r>
              <a:rPr lang="zh-CN" altLang="en-US" dirty="0"/>
              <a:t>的环境变量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1A19596-C22C-4F25-B200-BAF2DD327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152" y="2101926"/>
            <a:ext cx="7371695" cy="423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18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D0CF0470-438F-40B2-B97A-63BBA9A9B213}"/>
              </a:ext>
            </a:extLst>
          </p:cNvPr>
          <p:cNvSpPr txBox="1">
            <a:spLocks/>
          </p:cNvSpPr>
          <p:nvPr/>
        </p:nvSpPr>
        <p:spPr>
          <a:xfrm>
            <a:off x="838200" y="1473624"/>
            <a:ext cx="10515600" cy="5284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要验证路径是否添加成功，当前面的操作都做好后，随便一个文件夹下开启一个新的终端，输入：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vcpkg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，执行后如果没有报错就说明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vcpkg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安装成功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标题 2">
            <a:extLst>
              <a:ext uri="{FF2B5EF4-FFF2-40B4-BE49-F238E27FC236}">
                <a16:creationId xmlns:a16="http://schemas.microsoft.com/office/drawing/2014/main" xmlns="" id="{8CC10B22-D857-4718-806C-C16BCA95C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92586"/>
          </a:xfrm>
        </p:spPr>
        <p:txBody>
          <a:bodyPr/>
          <a:lstStyle/>
          <a:p>
            <a:r>
              <a:rPr lang="zh-CN" altLang="en-US" dirty="0"/>
              <a:t>设置</a:t>
            </a:r>
            <a:r>
              <a:rPr lang="en-US" altLang="zh-CN" dirty="0" err="1"/>
              <a:t>vcpkg</a:t>
            </a:r>
            <a:r>
              <a:rPr lang="zh-CN" altLang="en-US" dirty="0"/>
              <a:t>的环境变量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8A0FC48-337B-4B8D-AC92-FF86444D9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173" y="2756943"/>
            <a:ext cx="5941654" cy="321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08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D0CF0470-438F-40B2-B97A-63BBA9A9B213}"/>
              </a:ext>
            </a:extLst>
          </p:cNvPr>
          <p:cNvSpPr txBox="1">
            <a:spLocks/>
          </p:cNvSpPr>
          <p:nvPr/>
        </p:nvSpPr>
        <p:spPr>
          <a:xfrm>
            <a:off x="838200" y="1473624"/>
            <a:ext cx="10515600" cy="5284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vcpkg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库的命令是 </a:t>
            </a:r>
            <a:r>
              <a:rPr lang="en-US" altLang="zh-CN" sz="2000" dirty="0" err="1"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vcpkg</a:t>
            </a:r>
            <a:r>
              <a:rPr lang="en-US" altLang="zh-CN" sz="2000" dirty="0"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install xxx</a:t>
            </a:r>
            <a:endParaRPr lang="en-US" altLang="zh-CN" sz="2400" dirty="0"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比如我们想安装一个叫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的库，那就可以用 </a:t>
            </a:r>
            <a:r>
              <a:rPr lang="en-US" altLang="zh-CN" sz="2000" dirty="0" err="1"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vcpkg</a:t>
            </a:r>
            <a:r>
              <a:rPr lang="en-US" altLang="zh-CN" sz="2000" dirty="0"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install apple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进行安装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这里我们实验需要的库有三个，分别是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glad, glfw3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，但是目前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vcpkg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没有国内源，所以国内安装可能会比较慢，建议先将实验提供的”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VS2022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软件包”中”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downloads”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文件夹解压后直接复制到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vcpkg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文件夹内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标题 2">
            <a:extLst>
              <a:ext uri="{FF2B5EF4-FFF2-40B4-BE49-F238E27FC236}">
                <a16:creationId xmlns:a16="http://schemas.microsoft.com/office/drawing/2014/main" xmlns="" id="{8CC10B22-D857-4718-806C-C16BCA95C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92586"/>
          </a:xfrm>
        </p:spPr>
        <p:txBody>
          <a:bodyPr/>
          <a:lstStyle/>
          <a:p>
            <a:r>
              <a:rPr lang="zh-CN" altLang="en-US" dirty="0"/>
              <a:t>安装 </a:t>
            </a:r>
            <a:r>
              <a:rPr lang="en-US" altLang="zh-CN" dirty="0"/>
              <a:t>glad, glfw3, </a:t>
            </a:r>
            <a:r>
              <a:rPr lang="en-US" altLang="zh-CN" dirty="0" err="1"/>
              <a:t>glm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DD38BC83-4D94-4818-8212-F3B495F31C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1" b="11688"/>
          <a:stretch/>
        </p:blipFill>
        <p:spPr>
          <a:xfrm>
            <a:off x="1300762" y="4216400"/>
            <a:ext cx="9590476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06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D0CF0470-438F-40B2-B97A-63BBA9A9B213}"/>
              </a:ext>
            </a:extLst>
          </p:cNvPr>
          <p:cNvSpPr txBox="1">
            <a:spLocks/>
          </p:cNvSpPr>
          <p:nvPr/>
        </p:nvSpPr>
        <p:spPr>
          <a:xfrm>
            <a:off x="838200" y="1473624"/>
            <a:ext cx="10515600" cy="5284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然后开启一个终端（不需要管理员权限），输入以下命令安装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glad, glfw3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至此我们实验需要的编程环境就配置好了，后面介绍如何编译和执行实验提供的代码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标题 2">
            <a:extLst>
              <a:ext uri="{FF2B5EF4-FFF2-40B4-BE49-F238E27FC236}">
                <a16:creationId xmlns:a16="http://schemas.microsoft.com/office/drawing/2014/main" xmlns="" id="{8CC10B22-D857-4718-806C-C16BCA95C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92586"/>
          </a:xfrm>
        </p:spPr>
        <p:txBody>
          <a:bodyPr/>
          <a:lstStyle/>
          <a:p>
            <a:r>
              <a:rPr lang="zh-CN" altLang="en-US" dirty="0"/>
              <a:t>安装 </a:t>
            </a:r>
            <a:r>
              <a:rPr lang="en-US" altLang="zh-CN" dirty="0"/>
              <a:t>glad, glfw3, </a:t>
            </a:r>
            <a:r>
              <a:rPr lang="en-US" altLang="zh-CN" dirty="0" err="1"/>
              <a:t>glm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4BCDF5B-303E-4614-A306-EFD717D25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547" y="2188950"/>
            <a:ext cx="4694906" cy="4059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A0A1D7B6-FA56-4600-BFAB-2B45F8587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546" y="2813597"/>
            <a:ext cx="4688353" cy="3967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44849748-5927-43C6-AC5A-7F96EFAE8C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137"/>
          <a:stretch/>
        </p:blipFill>
        <p:spPr>
          <a:xfrm>
            <a:off x="3748546" y="3429000"/>
            <a:ext cx="4688353" cy="40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8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D0CF0470-438F-40B2-B97A-63BBA9A9B213}"/>
              </a:ext>
            </a:extLst>
          </p:cNvPr>
          <p:cNvSpPr txBox="1">
            <a:spLocks/>
          </p:cNvSpPr>
          <p:nvPr/>
        </p:nvSpPr>
        <p:spPr>
          <a:xfrm>
            <a:off x="838200" y="1473624"/>
            <a:ext cx="10515600" cy="5284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请将实验提供的“实验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1.1_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参考代码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.zip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”解压，我们将对这个代码进行编译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虽然我们安装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VS2022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用于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编译程序，但是如果你不喜欢在这个庞大的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内操作的话，也可以在比较轻量的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VSCode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上进行程序的编译操作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这里提供两种方法编译程序：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打算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VS2022</a:t>
            </a: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后续主要编程工具的可以点击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这里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打算使用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VSCode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作为后续主要编程工具的可以点击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这里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标题 2">
            <a:extLst>
              <a:ext uri="{FF2B5EF4-FFF2-40B4-BE49-F238E27FC236}">
                <a16:creationId xmlns:a16="http://schemas.microsoft.com/office/drawing/2014/main" xmlns="" id="{8CC10B22-D857-4718-806C-C16BCA95C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92586"/>
          </a:xfrm>
        </p:spPr>
        <p:txBody>
          <a:bodyPr/>
          <a:lstStyle/>
          <a:p>
            <a:r>
              <a:rPr lang="zh-CN" altLang="en-US" dirty="0"/>
              <a:t>创建和编译项目代码</a:t>
            </a:r>
          </a:p>
        </p:txBody>
      </p:sp>
    </p:spTree>
    <p:extLst>
      <p:ext uri="{BB962C8B-B14F-4D97-AF65-F5344CB8AC3E}">
        <p14:creationId xmlns:p14="http://schemas.microsoft.com/office/powerpoint/2010/main" val="169729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D0CF0470-438F-40B2-B97A-63BBA9A9B213}"/>
              </a:ext>
            </a:extLst>
          </p:cNvPr>
          <p:cNvSpPr txBox="1">
            <a:spLocks/>
          </p:cNvSpPr>
          <p:nvPr/>
        </p:nvSpPr>
        <p:spPr>
          <a:xfrm>
            <a:off x="838200" y="1473623"/>
            <a:ext cx="10515600" cy="4956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将实验提供的参考代码解压，在该文件夹下开启一个终端（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powershell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cmd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都行）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输入命令：</a:t>
            </a:r>
            <a:r>
              <a:rPr lang="en-US" altLang="zh-CN" sz="2000" dirty="0" err="1"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cmake</a:t>
            </a:r>
            <a:r>
              <a:rPr lang="en-US" altLang="zh-CN" sz="2000" dirty="0"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–B 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（注意有个点）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xmlns="" id="{2A289260-51F8-4A9B-90C7-43A366A3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92586"/>
          </a:xfrm>
        </p:spPr>
        <p:txBody>
          <a:bodyPr/>
          <a:lstStyle/>
          <a:p>
            <a:r>
              <a:rPr lang="zh-CN" altLang="en-US" dirty="0"/>
              <a:t>创建和编译项目代码</a:t>
            </a:r>
            <a:r>
              <a:rPr lang="en-US" altLang="zh-CN" dirty="0"/>
              <a:t>【VS</a:t>
            </a:r>
            <a:r>
              <a:rPr lang="zh-CN" altLang="en-US" dirty="0"/>
              <a:t>版本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85B4181C-81AE-4860-B72A-804EB9DC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638" y="2673967"/>
            <a:ext cx="8040723" cy="350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1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A64BA814-0455-42DB-8E87-6E9DCC569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理论背景</a:t>
            </a:r>
          </a:p>
        </p:txBody>
      </p:sp>
      <p:pic>
        <p:nvPicPr>
          <p:cNvPr id="4" name="Picture 2" descr="OpenGL.org">
            <a:extLst>
              <a:ext uri="{FF2B5EF4-FFF2-40B4-BE49-F238E27FC236}">
                <a16:creationId xmlns:a16="http://schemas.microsoft.com/office/drawing/2014/main" xmlns="" id="{2236FFA4-CE6A-4195-8C33-C0F72D860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2" y="2018923"/>
            <a:ext cx="1582256" cy="69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42484A37-3AB9-4238-B3C5-582E143DF079}"/>
              </a:ext>
            </a:extLst>
          </p:cNvPr>
          <p:cNvSpPr txBox="1"/>
          <p:nvPr/>
        </p:nvSpPr>
        <p:spPr>
          <a:xfrm>
            <a:off x="175428" y="3459719"/>
            <a:ext cx="2649774" cy="87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组织维护和设计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OpenGL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的规范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DFCEF1FE-3B44-41EE-BED3-69327A4C69D3}"/>
              </a:ext>
            </a:extLst>
          </p:cNvPr>
          <p:cNvSpPr txBox="1"/>
          <p:nvPr/>
        </p:nvSpPr>
        <p:spPr>
          <a:xfrm>
            <a:off x="2997285" y="3459719"/>
            <a:ext cx="1954204" cy="87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显卡厂商在显卡驱动中实现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A8812D2F-95FB-46C9-82C5-270483426B10}"/>
              </a:ext>
            </a:extLst>
          </p:cNvPr>
          <p:cNvSpPr txBox="1"/>
          <p:nvPr/>
        </p:nvSpPr>
        <p:spPr>
          <a:xfrm>
            <a:off x="5413088" y="3321219"/>
            <a:ext cx="2723662" cy="129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发现并加载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OpenGL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和扩展接口，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供程序员使用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EE5DBD31-7635-4CDE-A7AC-C0F5B4981232}"/>
              </a:ext>
            </a:extLst>
          </p:cNvPr>
          <p:cNvSpPr txBox="1"/>
          <p:nvPr/>
        </p:nvSpPr>
        <p:spPr>
          <a:xfrm>
            <a:off x="5487482" y="2715996"/>
            <a:ext cx="2723662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GLAD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66D4B259-340F-4869-96C6-5E43EC8C0F46}"/>
              </a:ext>
            </a:extLst>
          </p:cNvPr>
          <p:cNvSpPr txBox="1"/>
          <p:nvPr/>
        </p:nvSpPr>
        <p:spPr>
          <a:xfrm>
            <a:off x="9284677" y="4999547"/>
            <a:ext cx="1737618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GLFW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20C2A995-E53C-49F3-B180-A39739D8C90A}"/>
              </a:ext>
            </a:extLst>
          </p:cNvPr>
          <p:cNvSpPr txBox="1"/>
          <p:nvPr/>
        </p:nvSpPr>
        <p:spPr>
          <a:xfrm>
            <a:off x="8953173" y="5459454"/>
            <a:ext cx="2400627" cy="129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OpenGL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建立运行上下文，并提供显示绘制内容的窗口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4D7DD052-249B-4B2F-BFB0-2D677E4FBFCF}"/>
              </a:ext>
            </a:extLst>
          </p:cNvPr>
          <p:cNvGrpSpPr/>
          <p:nvPr/>
        </p:nvGrpSpPr>
        <p:grpSpPr>
          <a:xfrm>
            <a:off x="8953173" y="1367423"/>
            <a:ext cx="2400627" cy="1999836"/>
            <a:chOff x="8654887" y="2838864"/>
            <a:chExt cx="2400627" cy="199983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xmlns="" id="{8B3DF797-8BEC-4E35-96A8-FF588472B96F}"/>
                </a:ext>
              </a:extLst>
            </p:cNvPr>
            <p:cNvSpPr/>
            <p:nvPr/>
          </p:nvSpPr>
          <p:spPr>
            <a:xfrm>
              <a:off x="8654887" y="2946632"/>
              <a:ext cx="2400627" cy="189206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xmlns="" id="{59F844D1-1847-400D-A65C-DA058EC45F2C}"/>
                </a:ext>
              </a:extLst>
            </p:cNvPr>
            <p:cNvSpPr/>
            <p:nvPr/>
          </p:nvSpPr>
          <p:spPr>
            <a:xfrm>
              <a:off x="8654887" y="2838864"/>
              <a:ext cx="2400627" cy="241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16" name="十字形 15">
              <a:extLst>
                <a:ext uri="{FF2B5EF4-FFF2-40B4-BE49-F238E27FC236}">
                  <a16:creationId xmlns:a16="http://schemas.microsoft.com/office/drawing/2014/main" xmlns="" id="{E27D27C8-8867-4FE7-941B-9D6CF824005F}"/>
                </a:ext>
              </a:extLst>
            </p:cNvPr>
            <p:cNvSpPr/>
            <p:nvPr/>
          </p:nvSpPr>
          <p:spPr>
            <a:xfrm rot="2700000">
              <a:off x="10847486" y="2868230"/>
              <a:ext cx="182589" cy="182589"/>
            </a:xfrm>
            <a:prstGeom prst="plus">
              <a:avLst>
                <a:gd name="adj" fmla="val 40650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xmlns="" id="{5E5781BA-03B1-48A0-BA52-7CB5CDD81F52}"/>
                </a:ext>
              </a:extLst>
            </p:cNvPr>
            <p:cNvSpPr/>
            <p:nvPr/>
          </p:nvSpPr>
          <p:spPr>
            <a:xfrm>
              <a:off x="10573484" y="2936664"/>
              <a:ext cx="17145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</p:grpSp>
      <p:sp>
        <p:nvSpPr>
          <p:cNvPr id="18" name="箭头: 右 17">
            <a:extLst>
              <a:ext uri="{FF2B5EF4-FFF2-40B4-BE49-F238E27FC236}">
                <a16:creationId xmlns:a16="http://schemas.microsoft.com/office/drawing/2014/main" xmlns="" id="{64D1A866-6061-4CDA-951F-9E4039345327}"/>
              </a:ext>
            </a:extLst>
          </p:cNvPr>
          <p:cNvSpPr/>
          <p:nvPr/>
        </p:nvSpPr>
        <p:spPr>
          <a:xfrm rot="16200000" flipV="1">
            <a:off x="9873366" y="3817220"/>
            <a:ext cx="560239" cy="276376"/>
          </a:xfrm>
          <a:prstGeom prst="rightArrow">
            <a:avLst>
              <a:gd name="adj1" fmla="val 53520"/>
              <a:gd name="adj2" fmla="val 73673"/>
            </a:avLst>
          </a:prstGeom>
          <a:solidFill>
            <a:srgbClr val="5586A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xmlns="" id="{4E96D42C-7386-42C2-B1C0-064CC0F2741D}"/>
              </a:ext>
            </a:extLst>
          </p:cNvPr>
          <p:cNvSpPr/>
          <p:nvPr/>
        </p:nvSpPr>
        <p:spPr>
          <a:xfrm>
            <a:off x="2612757" y="2149794"/>
            <a:ext cx="560239" cy="276376"/>
          </a:xfrm>
          <a:prstGeom prst="rightArrow">
            <a:avLst>
              <a:gd name="adj1" fmla="val 53520"/>
              <a:gd name="adj2" fmla="val 73673"/>
            </a:avLst>
          </a:prstGeom>
          <a:solidFill>
            <a:srgbClr val="5586A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xmlns="" id="{B402D8A2-8184-4175-B982-D5C181BF3D5E}"/>
              </a:ext>
            </a:extLst>
          </p:cNvPr>
          <p:cNvSpPr/>
          <p:nvPr/>
        </p:nvSpPr>
        <p:spPr>
          <a:xfrm>
            <a:off x="4951489" y="2149794"/>
            <a:ext cx="560239" cy="276376"/>
          </a:xfrm>
          <a:prstGeom prst="rightArrow">
            <a:avLst>
              <a:gd name="adj1" fmla="val 53520"/>
              <a:gd name="adj2" fmla="val 73673"/>
            </a:avLst>
          </a:prstGeom>
          <a:solidFill>
            <a:srgbClr val="5586A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xmlns="" id="{13160B21-0C06-48A8-A074-F733FE6B174B}"/>
              </a:ext>
            </a:extLst>
          </p:cNvPr>
          <p:cNvSpPr/>
          <p:nvPr/>
        </p:nvSpPr>
        <p:spPr>
          <a:xfrm>
            <a:off x="8062356" y="2149794"/>
            <a:ext cx="560239" cy="276376"/>
          </a:xfrm>
          <a:prstGeom prst="rightArrow">
            <a:avLst>
              <a:gd name="adj1" fmla="val 53520"/>
              <a:gd name="adj2" fmla="val 73673"/>
            </a:avLst>
          </a:prstGeom>
          <a:solidFill>
            <a:srgbClr val="5586A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xmlns="" id="{A77EED2F-53AD-4A41-9DF4-9655B6CC9EB1}"/>
              </a:ext>
            </a:extLst>
          </p:cNvPr>
          <p:cNvSpPr/>
          <p:nvPr/>
        </p:nvSpPr>
        <p:spPr>
          <a:xfrm>
            <a:off x="9652650" y="2008652"/>
            <a:ext cx="1001672" cy="825146"/>
          </a:xfrm>
          <a:prstGeom prst="triangle">
            <a:avLst/>
          </a:prstGeom>
          <a:gradFill>
            <a:gsLst>
              <a:gs pos="0">
                <a:srgbClr val="72BC03"/>
              </a:gs>
              <a:gs pos="100000">
                <a:srgbClr val="5586A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D58A931E-2F29-4FB4-B77E-5843D1AD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574" y="1742594"/>
            <a:ext cx="1044955" cy="720513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xmlns="" id="{FF1815E4-A2CD-41C5-925F-37FAD35E7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15" b="31011"/>
          <a:stretch/>
        </p:blipFill>
        <p:spPr bwMode="auto">
          <a:xfrm>
            <a:off x="3538883" y="2481581"/>
            <a:ext cx="974336" cy="42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85A88829-F12A-42BB-A410-F0273187C3A3}"/>
              </a:ext>
            </a:extLst>
          </p:cNvPr>
          <p:cNvSpPr txBox="1"/>
          <p:nvPr/>
        </p:nvSpPr>
        <p:spPr>
          <a:xfrm>
            <a:off x="3612938" y="2699803"/>
            <a:ext cx="822100" cy="669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800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65D71771-1BB3-4D24-A8BF-4FF011974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1791" y="4486017"/>
            <a:ext cx="1403387" cy="54484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632E15D6-38AF-46FD-A8C1-FB6CC7861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459" y="1878234"/>
            <a:ext cx="1307165" cy="97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6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 animBg="1"/>
      <p:bldP spid="21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D0CF0470-438F-40B2-B97A-63BBA9A9B213}"/>
              </a:ext>
            </a:extLst>
          </p:cNvPr>
          <p:cNvSpPr txBox="1">
            <a:spLocks/>
          </p:cNvSpPr>
          <p:nvPr/>
        </p:nvSpPr>
        <p:spPr>
          <a:xfrm>
            <a:off x="838200" y="1473623"/>
            <a:ext cx="10515600" cy="4956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cmake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命令会在当前项目文件夹内生成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main.sln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文件，点击打开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xmlns="" id="{2A289260-51F8-4A9B-90C7-43A366A3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92586"/>
          </a:xfrm>
        </p:spPr>
        <p:txBody>
          <a:bodyPr/>
          <a:lstStyle/>
          <a:p>
            <a:r>
              <a:rPr lang="zh-CN" altLang="en-US" dirty="0"/>
              <a:t>创建和编译项目代码</a:t>
            </a:r>
            <a:r>
              <a:rPr lang="en-US" altLang="zh-CN" dirty="0"/>
              <a:t>【VS</a:t>
            </a:r>
            <a:r>
              <a:rPr lang="zh-CN" altLang="en-US" dirty="0"/>
              <a:t>版本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3BF2DA6-9FF6-40A6-98FE-FBF834DAD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71" y="2162762"/>
            <a:ext cx="10142857" cy="4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D0CF0470-438F-40B2-B97A-63BBA9A9B213}"/>
              </a:ext>
            </a:extLst>
          </p:cNvPr>
          <p:cNvSpPr txBox="1">
            <a:spLocks/>
          </p:cNvSpPr>
          <p:nvPr/>
        </p:nvSpPr>
        <p:spPr>
          <a:xfrm>
            <a:off x="838200" y="1473623"/>
            <a:ext cx="10515600" cy="4956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在“解决方案资源管理器”里面右键“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“项目，设置其为启动项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xmlns="" id="{2A289260-51F8-4A9B-90C7-43A366A3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92586"/>
          </a:xfrm>
        </p:spPr>
        <p:txBody>
          <a:bodyPr/>
          <a:lstStyle/>
          <a:p>
            <a:r>
              <a:rPr lang="zh-CN" altLang="en-US" dirty="0"/>
              <a:t>创建和编译项目代码</a:t>
            </a:r>
            <a:r>
              <a:rPr lang="en-US" altLang="zh-CN" dirty="0"/>
              <a:t>【VS</a:t>
            </a:r>
            <a:r>
              <a:rPr lang="zh-CN" altLang="en-US" dirty="0"/>
              <a:t>版本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BDEAD00-098F-4B9C-8BEC-644359696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42" t="8667" r="56250" b="44459"/>
          <a:stretch/>
        </p:blipFill>
        <p:spPr>
          <a:xfrm>
            <a:off x="2573208" y="2266209"/>
            <a:ext cx="7045584" cy="409405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94EB3056-1724-42F2-8129-2B47D4C65B34}"/>
              </a:ext>
            </a:extLst>
          </p:cNvPr>
          <p:cNvSpPr/>
          <p:nvPr/>
        </p:nvSpPr>
        <p:spPr>
          <a:xfrm>
            <a:off x="6819900" y="5854700"/>
            <a:ext cx="2120900" cy="3349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8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D0CF0470-438F-40B2-B97A-63BBA9A9B213}"/>
              </a:ext>
            </a:extLst>
          </p:cNvPr>
          <p:cNvSpPr txBox="1">
            <a:spLocks/>
          </p:cNvSpPr>
          <p:nvPr/>
        </p:nvSpPr>
        <p:spPr>
          <a:xfrm>
            <a:off x="838200" y="1473623"/>
            <a:ext cx="10515600" cy="4956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点击菜单栏下面的“本地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调试器”编译运行程序，顺利的话你会看到一个红色三角形出现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xmlns="" id="{2A289260-51F8-4A9B-90C7-43A366A3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92586"/>
          </a:xfrm>
        </p:spPr>
        <p:txBody>
          <a:bodyPr/>
          <a:lstStyle/>
          <a:p>
            <a:r>
              <a:rPr lang="zh-CN" altLang="en-US" dirty="0"/>
              <a:t>创建和编译项目代码</a:t>
            </a:r>
            <a:r>
              <a:rPr lang="en-US" altLang="zh-CN" dirty="0"/>
              <a:t>【VS</a:t>
            </a:r>
            <a:r>
              <a:rPr lang="zh-CN" altLang="en-US" dirty="0"/>
              <a:t>版本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E0B105E0-CF45-4F1E-941F-A17BC4C1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862" y="3240377"/>
            <a:ext cx="5990476" cy="18380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8FA12561-AB97-4039-9DB1-8ABA40DA1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300" y="2769373"/>
            <a:ext cx="2626790" cy="278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3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D0CF0470-438F-40B2-B97A-63BBA9A9B213}"/>
              </a:ext>
            </a:extLst>
          </p:cNvPr>
          <p:cNvSpPr txBox="1">
            <a:spLocks/>
          </p:cNvSpPr>
          <p:nvPr/>
        </p:nvSpPr>
        <p:spPr>
          <a:xfrm>
            <a:off x="838199" y="1473623"/>
            <a:ext cx="10515600" cy="4503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编译后的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程序在哪？如何单独运行？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假设使用“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”选项编译代码，那么将会在项目路径下创建“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”文件夹，含有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文件，但是直接点击运行会报错或者闪退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因为程序运行中还需要读取“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shaders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”文件夹的着色器文件或者其他模型资源（之后实验会介绍）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shaders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”文件夹也复制进来，这时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运行就没有问题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xmlns="" id="{3001CA51-0108-4AE0-AB8A-F9CF603F2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92586"/>
          </a:xfrm>
        </p:spPr>
        <p:txBody>
          <a:bodyPr/>
          <a:lstStyle/>
          <a:p>
            <a:r>
              <a:rPr lang="zh-CN" altLang="en-US" dirty="0"/>
              <a:t>创建和编译项目代码</a:t>
            </a:r>
            <a:r>
              <a:rPr lang="en-US" altLang="zh-CN" dirty="0"/>
              <a:t>【VS</a:t>
            </a:r>
            <a:r>
              <a:rPr lang="zh-CN" altLang="en-US" dirty="0"/>
              <a:t>版本</a:t>
            </a:r>
            <a:r>
              <a:rPr lang="en-US" altLang="zh-CN" dirty="0"/>
              <a:t>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67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D0CF0470-438F-40B2-B97A-63BBA9A9B213}"/>
              </a:ext>
            </a:extLst>
          </p:cNvPr>
          <p:cNvSpPr txBox="1">
            <a:spLocks/>
          </p:cNvSpPr>
          <p:nvPr/>
        </p:nvSpPr>
        <p:spPr>
          <a:xfrm>
            <a:off x="838199" y="1473623"/>
            <a:ext cx="10515600" cy="4503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编译后的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程序在哪？如何单独运行？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xmlns="" id="{3001CA51-0108-4AE0-AB8A-F9CF603F2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92586"/>
          </a:xfrm>
        </p:spPr>
        <p:txBody>
          <a:bodyPr/>
          <a:lstStyle/>
          <a:p>
            <a:r>
              <a:rPr lang="zh-CN" altLang="en-US" dirty="0"/>
              <a:t>创建和编译项目代码</a:t>
            </a:r>
            <a:r>
              <a:rPr lang="en-US" altLang="zh-CN" dirty="0"/>
              <a:t>【VS</a:t>
            </a:r>
            <a:r>
              <a:rPr lang="zh-CN" altLang="en-US" dirty="0"/>
              <a:t>版本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D11898D-8C86-45B9-A109-CED3CED37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78"/>
          <a:stretch/>
        </p:blipFill>
        <p:spPr>
          <a:xfrm>
            <a:off x="1605524" y="2145871"/>
            <a:ext cx="8980952" cy="471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2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D0CF0470-438F-40B2-B97A-63BBA9A9B213}"/>
              </a:ext>
            </a:extLst>
          </p:cNvPr>
          <p:cNvSpPr txBox="1">
            <a:spLocks/>
          </p:cNvSpPr>
          <p:nvPr/>
        </p:nvSpPr>
        <p:spPr>
          <a:xfrm>
            <a:off x="838200" y="1473623"/>
            <a:ext cx="10515600" cy="4956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VSCode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，点击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VSCode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左侧栏的插件图标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搜索下载插件：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CMake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CMake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Tools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C/C++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为方便查看着色器代码，可以再安装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glsl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-canvas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GLSL Lint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等插件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xmlns="" id="{2A289260-51F8-4A9B-90C7-43A366A3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92586"/>
          </a:xfrm>
        </p:spPr>
        <p:txBody>
          <a:bodyPr/>
          <a:lstStyle/>
          <a:p>
            <a:r>
              <a:rPr lang="zh-CN" altLang="en-US" dirty="0"/>
              <a:t>创建和编译项目代码</a:t>
            </a:r>
            <a:r>
              <a:rPr lang="en-US" altLang="zh-CN" dirty="0"/>
              <a:t>【</a:t>
            </a:r>
            <a:r>
              <a:rPr lang="en-US" altLang="zh-CN" dirty="0" err="1"/>
              <a:t>VSCode</a:t>
            </a:r>
            <a:r>
              <a:rPr lang="zh-CN" altLang="en-US" dirty="0"/>
              <a:t>版本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D471636F-2BA8-4ECE-A812-789EC5315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044" y="3233506"/>
            <a:ext cx="5000000" cy="35809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B71A7714-E2A7-483C-8222-16DB19478F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26"/>
          <a:stretch/>
        </p:blipFill>
        <p:spPr>
          <a:xfrm>
            <a:off x="6168570" y="3233506"/>
            <a:ext cx="4895238" cy="3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6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D0CF0470-438F-40B2-B97A-63BBA9A9B213}"/>
              </a:ext>
            </a:extLst>
          </p:cNvPr>
          <p:cNvSpPr txBox="1">
            <a:spLocks/>
          </p:cNvSpPr>
          <p:nvPr/>
        </p:nvSpPr>
        <p:spPr>
          <a:xfrm>
            <a:off x="838200" y="1473623"/>
            <a:ext cx="10515600" cy="4991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CMake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Tools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后可以在页面底部看到调试选项，若没有则重启一下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VSCode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xmlns="" id="{634DD7F9-2FA7-4120-8D47-9D12A6752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92586"/>
          </a:xfrm>
        </p:spPr>
        <p:txBody>
          <a:bodyPr/>
          <a:lstStyle/>
          <a:p>
            <a:r>
              <a:rPr lang="zh-CN" altLang="en-US" dirty="0"/>
              <a:t>创建和编译项目代码</a:t>
            </a:r>
            <a:r>
              <a:rPr lang="en-US" altLang="zh-CN" dirty="0"/>
              <a:t>【</a:t>
            </a:r>
            <a:r>
              <a:rPr lang="en-US" altLang="zh-CN" dirty="0" err="1"/>
              <a:t>VSCode</a:t>
            </a:r>
            <a:r>
              <a:rPr lang="zh-CN" altLang="en-US" dirty="0"/>
              <a:t>版本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334D83B-0F9D-4BDD-9FED-322DC3979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0809" y="2150728"/>
            <a:ext cx="5710382" cy="445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85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D0CF0470-438F-40B2-B97A-63BBA9A9B213}"/>
              </a:ext>
            </a:extLst>
          </p:cNvPr>
          <p:cNvSpPr txBox="1">
            <a:spLocks/>
          </p:cNvSpPr>
          <p:nvPr/>
        </p:nvSpPr>
        <p:spPr>
          <a:xfrm>
            <a:off x="838199" y="1473623"/>
            <a:ext cx="10515600" cy="4991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main.cpp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，点击调试（快捷键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fn+F5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）即可自动完成编译和运行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所有生成的文件会在自动生成的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build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文件夹下，使项目文件夹保持整洁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顺利的话你会看到一个红色三角形</a:t>
            </a:r>
          </a:p>
          <a:p>
            <a:pPr lvl="1"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xmlns="" id="{A42B5E98-C562-42A8-8173-F42BEE8EF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92586"/>
          </a:xfrm>
        </p:spPr>
        <p:txBody>
          <a:bodyPr/>
          <a:lstStyle/>
          <a:p>
            <a:r>
              <a:rPr lang="zh-CN" altLang="en-US" dirty="0"/>
              <a:t>创建和编译项目代码</a:t>
            </a:r>
            <a:r>
              <a:rPr lang="en-US" altLang="zh-CN" dirty="0"/>
              <a:t>【</a:t>
            </a:r>
            <a:r>
              <a:rPr lang="en-US" altLang="zh-CN" dirty="0" err="1"/>
              <a:t>VSCode</a:t>
            </a:r>
            <a:r>
              <a:rPr lang="zh-CN" altLang="en-US" dirty="0"/>
              <a:t>版本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86F34AB8-7FE9-4498-95E8-E45485C2A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286" y="3389716"/>
            <a:ext cx="5921828" cy="34682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D96E91AB-CC55-4A43-BAE8-BB1A0E99D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409" y="3733806"/>
            <a:ext cx="2626790" cy="278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71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D0CF0470-438F-40B2-B97A-63BBA9A9B213}"/>
              </a:ext>
            </a:extLst>
          </p:cNvPr>
          <p:cNvSpPr txBox="1">
            <a:spLocks/>
          </p:cNvSpPr>
          <p:nvPr/>
        </p:nvSpPr>
        <p:spPr>
          <a:xfrm>
            <a:off x="838200" y="1473623"/>
            <a:ext cx="10515600" cy="4503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编译后的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程序在哪？如何单独运行？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假设你使用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选项编译代码，那么它将会在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build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文件夹下创建一个叫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的文件夹，里面有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main.exe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上就没有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后缀），但是你直接点击运行会报错或者闪退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这是因为这个程序运行中还需要读取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shaders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文件夹的着色器文件或者你的其他模型资源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所以我们将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shaders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文件夹也复制进来，这时点击程序运行就没有问题了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xmlns="" id="{75ABE64A-44B8-49FE-8640-15CAB9C31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792586"/>
          </a:xfrm>
        </p:spPr>
        <p:txBody>
          <a:bodyPr/>
          <a:lstStyle/>
          <a:p>
            <a:r>
              <a:rPr lang="zh-CN" altLang="en-US" dirty="0"/>
              <a:t>创建和编译项目代码</a:t>
            </a:r>
            <a:r>
              <a:rPr lang="en-US" altLang="zh-CN" dirty="0"/>
              <a:t>【</a:t>
            </a:r>
            <a:r>
              <a:rPr lang="en-US" altLang="zh-CN" dirty="0" err="1"/>
              <a:t>VSCode</a:t>
            </a:r>
            <a:r>
              <a:rPr lang="zh-CN" altLang="en-US" dirty="0"/>
              <a:t>版本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07A0A19-4EA1-4332-918E-A86C2B162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56" b="12205"/>
          <a:stretch/>
        </p:blipFill>
        <p:spPr>
          <a:xfrm>
            <a:off x="2476500" y="3976446"/>
            <a:ext cx="7239000" cy="288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49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165571FD-0F8E-47D0-86F2-155447192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OpenGL</a:t>
            </a:r>
            <a:r>
              <a:rPr lang="zh-CN" altLang="en-US" dirty="0"/>
              <a:t>是针对图形硬件设计的一套</a:t>
            </a:r>
            <a:r>
              <a:rPr lang="en-US" altLang="zh-CN" dirty="0"/>
              <a:t>API(Application Programming Interface, </a:t>
            </a:r>
            <a:r>
              <a:rPr lang="zh-CN" altLang="en-US" dirty="0"/>
              <a:t>应用程序编程接口</a:t>
            </a:r>
            <a:r>
              <a:rPr lang="en-US" altLang="zh-CN" dirty="0"/>
              <a:t>)</a:t>
            </a:r>
            <a:r>
              <a:rPr lang="zh-CN" altLang="en-US" dirty="0"/>
              <a:t>，包含了一系列可以操作图形、图像的函数。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由</a:t>
            </a:r>
            <a:r>
              <a:rPr lang="en-US" altLang="zh-CN" dirty="0" err="1"/>
              <a:t>Khronos</a:t>
            </a:r>
            <a:r>
              <a:rPr lang="zh-CN" altLang="en-US" dirty="0"/>
              <a:t>组织制定并维护</a:t>
            </a:r>
            <a:r>
              <a:rPr lang="en-US" altLang="zh-CN" dirty="0"/>
              <a:t>OpenGL</a:t>
            </a:r>
            <a:r>
              <a:rPr lang="zh-CN" altLang="en-US" dirty="0"/>
              <a:t>的规范</a:t>
            </a:r>
            <a:r>
              <a:rPr lang="en-US" altLang="zh-CN" dirty="0"/>
              <a:t>(Specification)</a:t>
            </a:r>
            <a:r>
              <a:rPr lang="zh-CN" altLang="en-US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再由各个显卡公司（比如</a:t>
            </a:r>
            <a:r>
              <a:rPr lang="en-US" altLang="zh-CN" dirty="0"/>
              <a:t>NVIDIA</a:t>
            </a:r>
            <a:r>
              <a:rPr lang="zh-CN" altLang="en-US" dirty="0"/>
              <a:t>和</a:t>
            </a:r>
            <a:r>
              <a:rPr lang="en-US" altLang="zh-CN" dirty="0"/>
              <a:t>AMD</a:t>
            </a:r>
            <a:r>
              <a:rPr lang="zh-CN" altLang="en-US" dirty="0"/>
              <a:t>）在其发布的显卡的显卡驱动上实现</a:t>
            </a:r>
            <a:r>
              <a:rPr lang="en-US" altLang="zh-CN" dirty="0"/>
              <a:t>OpenGL API</a:t>
            </a:r>
            <a:r>
              <a:rPr lang="zh-CN" altLang="en-US" dirty="0"/>
              <a:t>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EB3FF5D8-23FB-4B6F-B197-4391BF4D7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OpenGL</a:t>
            </a:r>
            <a:endParaRPr lang="zh-CN" altLang="en-US" dirty="0"/>
          </a:p>
        </p:txBody>
      </p:sp>
      <p:pic>
        <p:nvPicPr>
          <p:cNvPr id="4" name="Picture 2" descr="OpenGL.org">
            <a:extLst>
              <a:ext uri="{FF2B5EF4-FFF2-40B4-BE49-F238E27FC236}">
                <a16:creationId xmlns:a16="http://schemas.microsoft.com/office/drawing/2014/main" xmlns="" id="{1B594756-9687-4305-BE39-D7EB10234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210" y="681037"/>
            <a:ext cx="1797617" cy="79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B0F69A2-C4C1-4B51-8C7A-F6C30A8613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860"/>
          <a:stretch/>
        </p:blipFill>
        <p:spPr>
          <a:xfrm>
            <a:off x="5176827" y="681037"/>
            <a:ext cx="5769436" cy="79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60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8661BEBE-3FDF-4F92-B766-482F6F352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623"/>
            <a:ext cx="10918371" cy="50323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由于不同显卡公司的不同产品对</a:t>
            </a:r>
            <a:r>
              <a:rPr lang="en-US" altLang="zh-CN" dirty="0"/>
              <a:t>OpenGL</a:t>
            </a:r>
            <a:r>
              <a:rPr lang="zh-CN" altLang="en-US" dirty="0"/>
              <a:t>标准的实现以及</a:t>
            </a:r>
            <a:r>
              <a:rPr lang="en-US" altLang="zh-CN" dirty="0"/>
              <a:t>OpenGL</a:t>
            </a:r>
            <a:r>
              <a:rPr lang="zh-CN" altLang="en-US" dirty="0"/>
              <a:t>的扩展都不相同，因此需要一个能够发现并加载这些库的接口。</a:t>
            </a:r>
            <a:endParaRPr lang="en-US" altLang="zh-CN" dirty="0"/>
          </a:p>
          <a:p>
            <a:r>
              <a:rPr lang="en-US" altLang="zh-CN" dirty="0"/>
              <a:t>GLAD </a:t>
            </a:r>
            <a:r>
              <a:rPr lang="zh-CN" altLang="en-US" dirty="0"/>
              <a:t>是基于官方 </a:t>
            </a:r>
            <a:r>
              <a:rPr lang="en-US" altLang="zh-CN" dirty="0" err="1"/>
              <a:t>Khronos</a:t>
            </a:r>
            <a:r>
              <a:rPr lang="en-US" altLang="zh-CN" dirty="0"/>
              <a:t> Group </a:t>
            </a:r>
            <a:r>
              <a:rPr lang="zh-CN" altLang="en-US" dirty="0"/>
              <a:t>规范的 </a:t>
            </a:r>
            <a:r>
              <a:rPr lang="en-US" altLang="zh-CN" dirty="0"/>
              <a:t>GL/GLES/EGL/GLX/WGL </a:t>
            </a:r>
            <a:r>
              <a:rPr lang="zh-CN" altLang="en-US" dirty="0"/>
              <a:t>多语言加载器生成器，是一个基于 </a:t>
            </a:r>
            <a:r>
              <a:rPr lang="en-US" altLang="zh-CN" dirty="0"/>
              <a:t>OpenGL</a:t>
            </a:r>
            <a:r>
              <a:rPr lang="zh-CN" altLang="en-US" dirty="0"/>
              <a:t>、跨平台、开源的 </a:t>
            </a:r>
            <a:r>
              <a:rPr lang="en-US" altLang="zh-CN" dirty="0"/>
              <a:t>C++ </a:t>
            </a:r>
            <a:r>
              <a:rPr lang="zh-CN" altLang="en-US" dirty="0"/>
              <a:t>扩展库，一般与</a:t>
            </a:r>
            <a:r>
              <a:rPr lang="en-US" altLang="zh-CN" dirty="0"/>
              <a:t>GLFW</a:t>
            </a:r>
            <a:r>
              <a:rPr lang="zh-CN" altLang="en-US" dirty="0"/>
              <a:t>一起使用。</a:t>
            </a:r>
            <a:endParaRPr lang="en-US" altLang="zh-CN" dirty="0"/>
          </a:p>
          <a:p>
            <a:r>
              <a:rPr lang="en-US" altLang="zh-CN" dirty="0"/>
              <a:t>GLAD </a:t>
            </a:r>
            <a:r>
              <a:rPr lang="zh-CN" altLang="en-US" dirty="0"/>
              <a:t>提供了有效的运行机制，以寻找和识别用户平台所支持的全部 </a:t>
            </a:r>
            <a:r>
              <a:rPr lang="en-US" altLang="zh-CN" dirty="0"/>
              <a:t>OpenGL </a:t>
            </a:r>
            <a:r>
              <a:rPr lang="zh-CN" altLang="en-US" dirty="0"/>
              <a:t>高级扩展函数。也就是说，只要包含一个 </a:t>
            </a:r>
            <a:r>
              <a:rPr lang="en-US" altLang="zh-CN" dirty="0" err="1"/>
              <a:t>glad.h</a:t>
            </a:r>
            <a:r>
              <a:rPr lang="en-US" altLang="zh-CN" dirty="0"/>
              <a:t> </a:t>
            </a:r>
            <a:r>
              <a:rPr lang="zh-CN" altLang="en-US" dirty="0"/>
              <a:t>头文件，用户就能使用以 </a:t>
            </a:r>
            <a:r>
              <a:rPr lang="en-US" altLang="zh-CN" dirty="0" err="1"/>
              <a:t>gl</a:t>
            </a:r>
            <a:r>
              <a:rPr lang="zh-CN" altLang="en-US" dirty="0"/>
              <a:t>、</a:t>
            </a:r>
            <a:r>
              <a:rPr lang="en-US" altLang="zh-CN" dirty="0" err="1"/>
              <a:t>glu</a:t>
            </a:r>
            <a:r>
              <a:rPr lang="zh-CN" altLang="en-US" dirty="0"/>
              <a:t>、</a:t>
            </a:r>
            <a:r>
              <a:rPr lang="en-US" altLang="zh-CN" dirty="0" err="1"/>
              <a:t>glext</a:t>
            </a:r>
            <a:r>
              <a:rPr lang="en-US" altLang="zh-CN" dirty="0"/>
              <a:t> </a:t>
            </a:r>
            <a:r>
              <a:rPr lang="zh-CN" altLang="en-US" dirty="0"/>
              <a:t>等开头的全部函数。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6069F0DA-2AF4-4D9B-A4D5-2017A4D2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GLAD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0B497FE9-B24D-4A8A-84B0-54B1E343D659}"/>
              </a:ext>
            </a:extLst>
          </p:cNvPr>
          <p:cNvSpPr txBox="1"/>
          <p:nvPr/>
        </p:nvSpPr>
        <p:spPr>
          <a:xfrm>
            <a:off x="2740479" y="6171524"/>
            <a:ext cx="6711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(Multi-Language GL/GLES/EGL/GLX/WGL Loader-Generator)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807C9309-FF3A-45E0-8B02-AC1D70408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957" y="631031"/>
            <a:ext cx="1191792" cy="8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49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576E241C-E5FD-4C76-9932-8330BF1A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OpenGL</a:t>
            </a:r>
            <a:r>
              <a:rPr lang="zh-CN" altLang="en-US" dirty="0"/>
              <a:t>只是图形</a:t>
            </a:r>
            <a:r>
              <a:rPr lang="en-US" altLang="zh-CN" dirty="0"/>
              <a:t>API</a:t>
            </a:r>
            <a:r>
              <a:rPr lang="zh-CN" altLang="en-US" dirty="0"/>
              <a:t>，它没有窗口的支持。如果用户要使用</a:t>
            </a:r>
            <a:r>
              <a:rPr lang="en-US" altLang="zh-CN" dirty="0"/>
              <a:t>OpenGL</a:t>
            </a:r>
            <a:r>
              <a:rPr lang="zh-CN" altLang="en-US" dirty="0"/>
              <a:t>，需要先创建一个窗口，给</a:t>
            </a:r>
            <a:r>
              <a:rPr lang="en-US" altLang="zh-CN" dirty="0"/>
              <a:t>OpenGL</a:t>
            </a:r>
            <a:r>
              <a:rPr lang="zh-CN" altLang="en-US" dirty="0"/>
              <a:t>提供一个绘制和操作的范围。同时</a:t>
            </a:r>
            <a:r>
              <a:rPr lang="en-US" altLang="zh-CN" dirty="0"/>
              <a:t>OpenGL</a:t>
            </a:r>
            <a:r>
              <a:rPr lang="zh-CN" altLang="en-US" dirty="0"/>
              <a:t>绘制图形需要记录各种颜色、光照等状态和属性。</a:t>
            </a:r>
            <a:endParaRPr lang="en-US" altLang="zh-CN" dirty="0"/>
          </a:p>
          <a:p>
            <a:r>
              <a:rPr lang="en-US" altLang="zh-CN" dirty="0"/>
              <a:t>OpenGL</a:t>
            </a:r>
            <a:r>
              <a:rPr lang="zh-CN" altLang="en-US" dirty="0"/>
              <a:t>渲染需要的所有信息是一个大的结构体，其记录了当前绘制使用的颜色、是否有光照计算以及开启的光源等状态和属性，使用</a:t>
            </a:r>
            <a:r>
              <a:rPr lang="en-US" altLang="zh-CN" dirty="0"/>
              <a:t>OpenGL</a:t>
            </a:r>
            <a:r>
              <a:rPr lang="zh-CN" altLang="en-US" dirty="0"/>
              <a:t>函数调用设置状态和属性。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C72C5478-C35F-45A4-844B-FB72343C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OpenGL Context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B843A1DB-953E-4D1B-A3AF-7F1C3184B784}"/>
              </a:ext>
            </a:extLst>
          </p:cNvPr>
          <p:cNvGrpSpPr/>
          <p:nvPr/>
        </p:nvGrpSpPr>
        <p:grpSpPr>
          <a:xfrm>
            <a:off x="5625121" y="681037"/>
            <a:ext cx="1102250" cy="792586"/>
            <a:chOff x="8654887" y="2838864"/>
            <a:chExt cx="2400627" cy="199983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43795C7E-A529-480A-8ED2-76912E4A3261}"/>
                </a:ext>
              </a:extLst>
            </p:cNvPr>
            <p:cNvSpPr/>
            <p:nvPr/>
          </p:nvSpPr>
          <p:spPr>
            <a:xfrm>
              <a:off x="8654887" y="2946632"/>
              <a:ext cx="2400627" cy="189206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6B82CED-58D1-47EF-BC19-C213EFF64825}"/>
                </a:ext>
              </a:extLst>
            </p:cNvPr>
            <p:cNvSpPr/>
            <p:nvPr/>
          </p:nvSpPr>
          <p:spPr>
            <a:xfrm>
              <a:off x="8654887" y="2838864"/>
              <a:ext cx="2400627" cy="241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十字形 6">
              <a:extLst>
                <a:ext uri="{FF2B5EF4-FFF2-40B4-BE49-F238E27FC236}">
                  <a16:creationId xmlns:a16="http://schemas.microsoft.com/office/drawing/2014/main" xmlns="" id="{04E728B4-BE87-4D32-9A8D-907F99629141}"/>
                </a:ext>
              </a:extLst>
            </p:cNvPr>
            <p:cNvSpPr/>
            <p:nvPr/>
          </p:nvSpPr>
          <p:spPr>
            <a:xfrm rot="2700000">
              <a:off x="10847486" y="2868230"/>
              <a:ext cx="182589" cy="182589"/>
            </a:xfrm>
            <a:prstGeom prst="plus">
              <a:avLst>
                <a:gd name="adj" fmla="val 40650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F9DEAC51-9D66-44A8-B09C-4126A2D36716}"/>
                </a:ext>
              </a:extLst>
            </p:cNvPr>
            <p:cNvSpPr/>
            <p:nvPr/>
          </p:nvSpPr>
          <p:spPr>
            <a:xfrm>
              <a:off x="10573484" y="2936664"/>
              <a:ext cx="17145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6654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97C8926A-5A39-4BB6-9B48-D8ACF3913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3623"/>
            <a:ext cx="10515600" cy="470334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在使用</a:t>
            </a:r>
            <a:r>
              <a:rPr lang="en-US" altLang="zh-CN" dirty="0"/>
              <a:t>OpenGL</a:t>
            </a:r>
            <a:r>
              <a:rPr lang="zh-CN" altLang="en-US" dirty="0"/>
              <a:t>绘制图形前，需要先创建</a:t>
            </a:r>
            <a:r>
              <a:rPr lang="en-US" altLang="zh-CN" dirty="0"/>
              <a:t>OpenGL</a:t>
            </a:r>
            <a:r>
              <a:rPr lang="zh-CN" altLang="en-US" dirty="0"/>
              <a:t>运行环境和用于显示的窗口。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然而，这些操作在每个系统上并不一样，</a:t>
            </a:r>
            <a:r>
              <a:rPr lang="en-US" altLang="zh-CN" dirty="0"/>
              <a:t>OpenGL</a:t>
            </a:r>
            <a:r>
              <a:rPr lang="zh-CN" altLang="en-US" dirty="0"/>
              <a:t>有目的地从这些操作抽象出去。这意味着用户不得不自己处理创建窗口，定义</a:t>
            </a:r>
            <a:r>
              <a:rPr lang="en-US" altLang="zh-CN" dirty="0"/>
              <a:t>OpenGL</a:t>
            </a:r>
            <a:r>
              <a:rPr lang="zh-CN" altLang="en-US" dirty="0"/>
              <a:t>上下文以及处理用户输入。</a:t>
            </a:r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GLFW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是一个专门针对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OpenGL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语言库，它提供了一些渲染物体所需的最低限度的接口。它允许用户创建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OpenGL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上下文，定义窗口参数以及处理用户输入。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2D2C21AE-A9C2-4F6E-939A-4D2DFE420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GLFW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4C725FF-888F-421D-A9D5-CF090C909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391" y="784436"/>
            <a:ext cx="1508851" cy="58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9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A64BA814-0455-42DB-8E87-6E9DCC569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实验需要配置的环境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42484A37-3AB9-4238-B3C5-582E143DF079}"/>
              </a:ext>
            </a:extLst>
          </p:cNvPr>
          <p:cNvSpPr txBox="1"/>
          <p:nvPr/>
        </p:nvSpPr>
        <p:spPr>
          <a:xfrm>
            <a:off x="827471" y="3949565"/>
            <a:ext cx="2649774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编译器工具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DFCEF1FE-3B44-41EE-BED3-69327A4C69D3}"/>
              </a:ext>
            </a:extLst>
          </p:cNvPr>
          <p:cNvSpPr txBox="1"/>
          <p:nvPr/>
        </p:nvSpPr>
        <p:spPr>
          <a:xfrm>
            <a:off x="6929315" y="3949565"/>
            <a:ext cx="1954204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包管理器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OpenGL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A8812D2F-95FB-46C9-82C5-270483426B10}"/>
              </a:ext>
            </a:extLst>
          </p:cNvPr>
          <p:cNvSpPr txBox="1"/>
          <p:nvPr/>
        </p:nvSpPr>
        <p:spPr>
          <a:xfrm>
            <a:off x="4364772" y="3949565"/>
            <a:ext cx="1898376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OpenGL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绘制图形需要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346ECAB4-BBF2-4048-87A2-9A46A5C22233}"/>
              </a:ext>
            </a:extLst>
          </p:cNvPr>
          <p:cNvSpPr txBox="1"/>
          <p:nvPr/>
        </p:nvSpPr>
        <p:spPr>
          <a:xfrm>
            <a:off x="9485142" y="3949565"/>
            <a:ext cx="1958260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写代码</a:t>
            </a:r>
            <a:endParaRPr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AE21CE8F-8221-413D-AEFD-098954F559BD}"/>
              </a:ext>
            </a:extLst>
          </p:cNvPr>
          <p:cNvGrpSpPr/>
          <p:nvPr/>
        </p:nvGrpSpPr>
        <p:grpSpPr>
          <a:xfrm>
            <a:off x="665628" y="2326706"/>
            <a:ext cx="2973461" cy="1469462"/>
            <a:chOff x="389251" y="1991426"/>
            <a:chExt cx="2973461" cy="146946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AEBD03FB-4C6B-4E62-AB22-CDA67EAAD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251" y="2544529"/>
              <a:ext cx="608282" cy="72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lang - 维基百科，自由的百科全书">
              <a:extLst>
                <a:ext uri="{FF2B5EF4-FFF2-40B4-BE49-F238E27FC236}">
                  <a16:creationId xmlns:a16="http://schemas.microsoft.com/office/drawing/2014/main" xmlns="" id="{3E0C1C8B-13F7-44B4-B4E3-D2AA06677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011" y="1991426"/>
              <a:ext cx="890340" cy="89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Microsoft Visual Studio | Logopedia | Fandom">
              <a:extLst>
                <a:ext uri="{FF2B5EF4-FFF2-40B4-BE49-F238E27FC236}">
                  <a16:creationId xmlns:a16="http://schemas.microsoft.com/office/drawing/2014/main" xmlns="" id="{E318AC38-F381-4D7C-96CB-FF4C973C72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086" y="2852606"/>
              <a:ext cx="608282" cy="608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andling OpenCL with CMake 3.1 and higher - StreamHPC">
              <a:extLst>
                <a:ext uri="{FF2B5EF4-FFF2-40B4-BE49-F238E27FC236}">
                  <a16:creationId xmlns:a16="http://schemas.microsoft.com/office/drawing/2014/main" xmlns="" id="{B52AAC05-C259-46AB-A68B-AA389239D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1200" y="2515923"/>
              <a:ext cx="1501512" cy="494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D331A2EF-5E44-4363-9F99-7BD50CD4E462}"/>
              </a:ext>
            </a:extLst>
          </p:cNvPr>
          <p:cNvGrpSpPr/>
          <p:nvPr/>
        </p:nvGrpSpPr>
        <p:grpSpPr>
          <a:xfrm>
            <a:off x="7231614" y="2249979"/>
            <a:ext cx="1645426" cy="550613"/>
            <a:chOff x="6423600" y="1795287"/>
            <a:chExt cx="1645426" cy="550613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xmlns="" id="{F7A0732A-6DBB-48D4-9EA6-CBBF45EC527F}"/>
                </a:ext>
              </a:extLst>
            </p:cNvPr>
            <p:cNvSpPr txBox="1"/>
            <p:nvPr/>
          </p:nvSpPr>
          <p:spPr>
            <a:xfrm>
              <a:off x="6653050" y="1795287"/>
              <a:ext cx="1415976" cy="4991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vcpkg</a:t>
              </a:r>
              <a:endParaRPr lang="zh-CN" altLang="en-US" sz="2000" dirty="0"/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xmlns="" id="{2FFE296B-7CA2-4682-8C7D-DA48E87CB2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3600" y="1886999"/>
              <a:ext cx="458901" cy="458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The Missing Package Manager for macOS (or Linux) — Homebrew">
            <a:extLst>
              <a:ext uri="{FF2B5EF4-FFF2-40B4-BE49-F238E27FC236}">
                <a16:creationId xmlns:a16="http://schemas.microsoft.com/office/drawing/2014/main" xmlns="" id="{70C82E88-6373-4D9D-9F4A-B4AA6E0A8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093" y="3002507"/>
            <a:ext cx="1776649" cy="82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7EC0887C-0874-4413-B37B-B4639D06386B}"/>
              </a:ext>
            </a:extLst>
          </p:cNvPr>
          <p:cNvGrpSpPr/>
          <p:nvPr/>
        </p:nvGrpSpPr>
        <p:grpSpPr>
          <a:xfrm>
            <a:off x="9577328" y="2360354"/>
            <a:ext cx="1773888" cy="1601338"/>
            <a:chOff x="9229012" y="2025074"/>
            <a:chExt cx="1773888" cy="1601338"/>
          </a:xfrm>
        </p:grpSpPr>
        <p:pic>
          <p:nvPicPr>
            <p:cNvPr id="36" name="Picture 6" descr="Microsoft Visual Studio | Logopedia | Fandom">
              <a:extLst>
                <a:ext uri="{FF2B5EF4-FFF2-40B4-BE49-F238E27FC236}">
                  <a16:creationId xmlns:a16="http://schemas.microsoft.com/office/drawing/2014/main" xmlns="" id="{1F500B8B-BC33-47D2-9987-ECA0E63095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8589" y="2965862"/>
              <a:ext cx="608282" cy="608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xmlns="" id="{5208E55E-6DB7-4DE5-8C13-EA1B9988BA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0550" y="2952898"/>
              <a:ext cx="673514" cy="673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Xcode - Wikipedia">
              <a:extLst>
                <a:ext uri="{FF2B5EF4-FFF2-40B4-BE49-F238E27FC236}">
                  <a16:creationId xmlns:a16="http://schemas.microsoft.com/office/drawing/2014/main" xmlns="" id="{B950D1BC-13A0-4702-A155-3A248180F4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9012" y="2025074"/>
              <a:ext cx="829946" cy="82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CLion: A Cross-Platform IDE for C and C++ by JetBrains">
              <a:extLst>
                <a:ext uri="{FF2B5EF4-FFF2-40B4-BE49-F238E27FC236}">
                  <a16:creationId xmlns:a16="http://schemas.microsoft.com/office/drawing/2014/main" xmlns="" id="{5CE56D5D-B24D-40C9-B079-28AACB657F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1714" y="2037383"/>
              <a:ext cx="811186" cy="811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矩形: 圆角 26">
            <a:extLst>
              <a:ext uri="{FF2B5EF4-FFF2-40B4-BE49-F238E27FC236}">
                <a16:creationId xmlns:a16="http://schemas.microsoft.com/office/drawing/2014/main" xmlns="" id="{FD474794-042D-4773-BAFF-15612D71897A}"/>
              </a:ext>
            </a:extLst>
          </p:cNvPr>
          <p:cNvSpPr/>
          <p:nvPr/>
        </p:nvSpPr>
        <p:spPr>
          <a:xfrm>
            <a:off x="515575" y="2156881"/>
            <a:ext cx="3273567" cy="2933279"/>
          </a:xfrm>
          <a:prstGeom prst="roundRect">
            <a:avLst>
              <a:gd name="adj" fmla="val 877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xmlns="" id="{0A0E8C25-282E-4690-9F55-8B2B9BE932AC}"/>
              </a:ext>
            </a:extLst>
          </p:cNvPr>
          <p:cNvSpPr/>
          <p:nvPr/>
        </p:nvSpPr>
        <p:spPr>
          <a:xfrm>
            <a:off x="4187522" y="2156881"/>
            <a:ext cx="2290665" cy="2933279"/>
          </a:xfrm>
          <a:prstGeom prst="roundRect">
            <a:avLst>
              <a:gd name="adj" fmla="val 877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xmlns="" id="{838BA106-4751-4E09-A00C-CF850D878862}"/>
              </a:ext>
            </a:extLst>
          </p:cNvPr>
          <p:cNvSpPr/>
          <p:nvPr/>
        </p:nvSpPr>
        <p:spPr>
          <a:xfrm>
            <a:off x="6863958" y="2156881"/>
            <a:ext cx="2084919" cy="2933279"/>
          </a:xfrm>
          <a:prstGeom prst="roundRect">
            <a:avLst>
              <a:gd name="adj" fmla="val 877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xmlns="" id="{2AEC7CFB-F902-407C-B469-096825E21FFA}"/>
              </a:ext>
            </a:extLst>
          </p:cNvPr>
          <p:cNvSpPr/>
          <p:nvPr/>
        </p:nvSpPr>
        <p:spPr>
          <a:xfrm>
            <a:off x="9345275" y="2156881"/>
            <a:ext cx="2237994" cy="2933280"/>
          </a:xfrm>
          <a:prstGeom prst="roundRect">
            <a:avLst>
              <a:gd name="adj" fmla="val 8779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40E5E5DD-0D99-4923-83CD-38A0B1765E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5436" y="2354029"/>
            <a:ext cx="1077682" cy="80713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2F3265F9-4DB5-419A-B014-567ABDBF6E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3250" y="3345249"/>
            <a:ext cx="1481420" cy="5751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D41389B2-5E67-477B-B115-2B426ECC66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9585" y="2483568"/>
            <a:ext cx="1121470" cy="6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14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C0FBA0C7-5E00-4381-A271-8F4F422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实验目的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384B7B9B-DFE7-4CD8-A075-C410FFDA7D34}"/>
              </a:ext>
            </a:extLst>
          </p:cNvPr>
          <p:cNvSpPr txBox="1">
            <a:spLocks/>
          </p:cNvSpPr>
          <p:nvPr/>
        </p:nvSpPr>
        <p:spPr>
          <a:xfrm>
            <a:off x="838200" y="1473624"/>
            <a:ext cx="10515600" cy="4394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掌握集成开发环境的安装。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CMake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跨平台构建工具的安装。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掌握库管理工具的安装。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了解和掌握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OpenGL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的环境配置。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OpenGL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工程项目的建立和基本设置。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89961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E81A452A-234A-4E0B-9B6D-F8F88C8EBCF0"/>
  <p:tag name="ISPRING_SCORM_RATE_SLIDES" val="1"/>
  <p:tag name="ISPRINGONLINEFOLDERID" val="0"/>
  <p:tag name="ISPRINGONLINEFOLDERPATH" val="內容清單"/>
  <p:tag name="ISPRINGCLOUDFOLDERID" val="0"/>
  <p:tag name="ISPRINGCLOUDFOLDERPATH" val="函式庫"/>
  <p:tag name="ISPRING_PLAYERS_CUSTOMIZATION" val="UEsDBBQAAgAIABS9OUk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UvTlJJGX/Cx0DAAA2DAAAJwAAAHVuaXZlcnNhbC9mbGFzaF9wdWJsaXNoaW5nX3NldHRpbmdzLnhtbNVW3W7aMBS+5yksT70sabt261CgqgpoVVtAhWnrVWViQ6z6J4ttKL3a0+zB9iQ7joGC2nXpD9ImFBEfn/OdX39xfHQrBZqw3HCt6ni3uoMRU4mmXI3r+MugvX2IkbFEUSK0YnWsNEZHjUqcuaHgJu0za0HVIIBRppbZOk6tzWpRNJ1Oq9xkud/VwlnAN9VEyyjLmWHKsjzKBJnBn51lzOA5QgkAeKRWc7NGpYJQHJAuNHWCIU4hcsV9UkS0BTEpjoLakCQ341w7RU+00DnKx8M6fnd47H8LnQDV5JIpXxPTAKEX2xqhlPsoiOjzO4ZSxscphLu3j9GUU5sWr5HXj6OHKAV2SJ14lBMNNVB2Di+ZJZRYEpbBn2W31iwEQURnikieDGAH+fzruDm4/nzVa12en3bOrgfd7vngtBeCKGyidZw4WncUQ0Da5Qlb+omJtSRJIW6wGRFhWBytihZqI63WgvNrNNQCal9YwRjJIaMdItlKN/o3XLVBcxejESQiZnV8nHMiMOKWCJ4sjY0bGstt0fX2qiYCLBhPhi76+N59qE6Sktyw1bAWO8bXPGl81U5QNNMOCX7DkNUI8ncS3lKGVpuDRrmWhRTGxyIjOHiccDZl9Kio6RzwT46uwIV0YAmzmglmg4fvjt+hIRvpHHAZmcBkg5ybgF99FnBGjLkHJYsYt/rnp83W9Wmn2fq25RMkdEJU8kxwaDiTmd0IPpkhpe3CDsqREGdY0RTKabFXJrfqy9tguHQitPmtm7ECvcGWbMbLcxrz1whKu03JpDiI/nAV0HAEObQkYMJGAnTBlWNlAROikFZihkgCtGb8sZ5w7QxIwgEO0OblEQZ7xFWxGgO1gcecsrwU5M7u3vv9gw8fDz/VqtGvHz+3nzSaE35PEO8uMP7Jk5S/pP2HbBhHnqUfJ22bu3+Ts69a/TJl7XTLaHXPymhdho9Cb+WDUCoEIJFxOBRAI4JLbhl9y5F4QVtf9S0OM7GZtm4w59eM8n+Tclgtr3Vr97g4evSi6XckV1xCITyFLW+njYP9HbgZPrpVqQDa+l2/UfkNUEsDBBQAAgAIABS9OUlYCaByugIAAFUKAAAhAAAAdW5pdmVyc2FsL2ZsYXNoX3NraW5fc2V0dGluZ3MueG1slVZtb+IwDP5+vwJx3+nulZ2UITHGSZN2t+k27XvamjYiTarEZce/vyRNaQJ09LAmEft5bMexzYjeMrH4MJmQTHKpngGRiUJbTaebsPxmmjaIUswyKRAEzoRUFeXTxcef7kMSh7zEkjtQYzkbmkEfZu4+Yyg+xre5lSFCJquaiv2DLOQspdm2ULIR+cXUyn0NijOxNcirH/PVejAAZxrvEaoop/W1lXGUWoHWYFP6vrZykcVpCryLdOU+Izl9qPdvf0TbMc3Q0ZafrAzRalpAXOTrpZVhvDDe41eZW3mfgPAXDfTLZyuDUE73oGLnd1+tDDJk3dT/0yO1koUtaMx5/xEPHC5pbsbPZnVl5SLBXsgGuvgKvjzurncByH8N557YcVWSP9m6Hi0E++gph8WGcg0k6Y6tUZfy7bFBMyAHQKjqQU8m6yfaaFigajyq1/W4P/DGRB768poe8ip5U8GqzThwF+t7/Gp165ZF6PSgCzJUsPPKIMVe2SN/m8KeIANlj3zmLIdHwfcn8GNLy+ke+Zb65wzq33Kj8hsrCGqOubd2p85qIz3Y0dVBaK/oMJXMYaFtOi+sAvtsJHG6NqXkJCci6I4VFJkUvywu3bvLaJIcGXyvne8sggw5nGs4l6NZ0+F7ufOIfmx/FvrLtecJmi1+M6WINCsr87OkpxPPM2NiCjNNzjPsnjRwUPdiIwOOiz1EqqjagnqRko8NIySCHutetrM1BCdJUAOSnK8y8U7OlV80VQpqbV6Nge6qHCtbYMmKkps/fGXwBvkRY8DaUrE0/gRlh74MFL4JgKqs7Lq2PbSWquHIOOygm/1A4a48dDeiTZcONdwSH2CDYct5zaie9Kui75V4hQT6M/hXk1bk+Mgyou2RptrdLJr8bgv3uUR7udtmtvnCRebOvpcix8Z+WkGjtP9O/gNQSwMEFAACAAgAFL05SUZ2oPzyAgAARwsAACYAAAB1bml2ZXJzYWwvaHRtbF9wdWJsaXNoaW5nX3NldHRpbmdzLnhtbM1W3U7bMBS+71NYnrikAcY2VqVFiIJAY7SinTau0GnsNhaOndlOS7na0+zB9iQ7jtvSCtYFRKepihofn/OdP58vjg/vMknG3FihVZPu1nco4SrRTKhRk37pn24fUGIdKAZSK96kSlNy2KrFeTGQwqY97hyqWoIwyjZy16Spc3kjiiaTSV3Y3PhdLQuH+Lae6CzKDbdcOW6iXMIU/9w055bOECoA4JNpNTNr1WqExAHps2aF5EQwjFwJnxTIM5dJGgWtASS3I6MLxY611IaY0aBJ3xwc+d9cJyC1RcaVL4ltodCLXQMYEz4IkD1xz0nKxSjFaPf2KZkI5tLyNfL6cfQYpcQOmYNHOdZYAuVm8Bl3wMBBWAZ/jt85OxcEEZsqyETSxx3i02/Sdv/m7Lp7cnVxfvnppt/pXPTPuyGI0iZaxYmjVUcxBqQLk/CFnxicgyTFuNFmCNLyOFoWzdWGWq0E59dkoCWWvrSiZIiRymmTHhkBkhLhQIpksevAjLg7FRJz8La79aFy9AEw5JukYCxfdjTfsb6KSeurLiQjU10QKW45cZpgRkWGbykny+UmQ6OzUirBOmKlYJyMBZ9wdlhWaQb4J0fX6CIr0BIPXy65Cx6+F+KeDPhQG8TlMMajinJhA379WcA5WPsACvMYt3oX5+2Tm/PL9sm3LZ8gsDGo5Jng2EKe5W4j+DAlSru5HZYjgcLysilMsHKvSm71l7fBiqyQoc2v3Ywl6A22ZDNentOYv0ZQ2W0K43IQ/XCV0DiCAlsSMHEjwXEXquBVARNQRCs5JZAgUVk/1mOhC4uSMMAB2r48wmBPhCpXI/xyoEfDuKkEubO793b/3fsPBx8b9ejXj5/ba41mFN6V4N0FDj9eS+ILIn/MhnHkufNpGnam+FcsfH3Sq1Koy04Vrc6nKlpXgea7SxRfKQSkhVE45kgMUmTCcfaaTX5Bo9Z/L0MbX6lRG8xi7XH7f5MIq8X1aOU+FEdPXthqKF+9/LZqvwFQSwMEFAACAAgAFL05SRypIBCZAQAAHwYAAB8AAAB1bml2ZXJzYWwvaHRtbF9za2luX3NldHRpbmdzLmpzjZRNb8IwDIbv/AqUXSfEPmG7ocGkSRwmjdu0QyimVKRJlaQdDPHfV4ePNqk7Fl/Iy5PXsat41+mWi0Ws+9zdud9u/+7vnQaoWZ3Dta+LFj1FnRmRLGCWpCASCSxAitPRs7yvCMqYSWc6336gran5MYX/LLkwdTwjLDShGepwQYnfxOkNBf54tR3rOtRUa/Q8t1bJXqSkBWl7UumUO4ZdvbpVLzGAVQH6ArrkEXimA7fayMrxYYBR5yKVZlxupypWvTmP1rFWuVy05V9tM9DlJ18fgP7T4GXi2YnE2DcLaZh4MsRoJzMNxsAx7+MEg4QFn4Oo+fbd+gP1jJsFBXSRmMSe6NENRp3OeAyNLg1HGD4mS69GNwcYTc7Cxh6Iu1sMjxB8C7phNb7H8ECV5dk/PmCmVYwdaaDNnp9RofgikfExdR+D5PCyaNvWvapQd/0x856QCp7Qinp9advsCEFDgJZ8uibIO6XsBCVKIociNGpaVUPIu4wN5wjuP7uMW8ujVVqOh3I4lm3geg16ppQob/916Z5hrs7+F1BLAwQUAAIACAAUvTlJ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AUvTlJNfmkRGYAAABrAAAAHAAAAHVuaXZlcnNhbC9sb2NhbF9zZXR0aW5ncy54bWwNyjsOg0AMBcCeU1ju8+tSsFBESkkKyAEssCIk73PEWlG4PdtNMW3/z0Y/3crqSHw7X5kUsy8rPonf0/N0ZyohWMQcmhjO1HdNaz6LjRpRY6Gvya7bpLkidJBc58MRiqAXbOdL1xx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FL05SW42vD5uAQAA9wIAACkAAAB1bml2ZXJzYWwvc2tpbl9jdXN0b21pemF0aW9uX3NldHRpbmdzLnhtbI1S22obMRB9z1eI/IAljW4LW4NuWwzFKcQQ8lQWrxKWOtqyUmgp+vhqkxjHrUureZo5Z84wo9Omr2O0zylPT+PPPo9TvA05j/Exra8QavfTYZo/zyGFnFanyt0Yh+n7Jj5MS61WU+7j0M+DXdC0xqh7eUhJrZyqGTOMIsk89Qo5z23FGnAN2Io5Smy7+k3iVXcO+xDzZdV2dYb+2bCJKcx5E4fwYw3n7PfQ+QYf534YKy+tBVuiHKcWx5ZAjHDJfaEaAASy3BGHi5SN1AR5zDiGYhQFCohwThpRiKQcatY1oqow3wjEJGPUFepp7UZaG0dtkdAQous0rxpbus5IjBEhBJgrXEBnMKpsqBoa1HJAcGBAFG00UYA625mOFe+8sBwp6gXGhRkDGJ+Oe9ru/blO1f9e53jOfwhe/IKL6OKt1QVztfvnea7kXXj6duhzQOPw4drebHd+u/tys/10f/3myxcPH1mLWevWf/X2L1BLAwQUAAIACAAUvTlJpeGFFHkCAADzVwAAFwAAAHVuaXZlcnNhbC91bml2ZXJzYWwucG5n7dzda1JhHAfwxzSxpWJ1czZsXnUxsqU2lsVam/gyGRsihisq3chmF81KL1zY0qjWKxbUYNHWwhGywJFBUTSTDQpmNKQXYbZcrC27sBEUFdPW2eU8p+gP+B44v4fnPM/v+TznH/ieNzUbRCVlJYQQkbFBayaEFySEe1TAp78cHu+dpQeO22zQkMhL6Wd6wmuvb6on5F5wdb51JT1fdaRht5sQ8djSy3nuCh8gxHrOqK23ePfn0srGMROl/5BfzKQ2NN6RZM3ZtVnLyPUejaTm7olKj+lmrUwqHn5VyOUWumyp7zF5Ysa9vc/3zs/hU/bl5ecnfv8mp+d2svt95lu+LV0t+b2NpzQJHcV7A08pqi/7q/xr9tgjgWF0DVeoiJPlJZ6IZ3UzTQ/TIqGi2FkqYr5+641ni9GCI/Kx/cUkc0tgQqV4nKyauO8dlKuKT6eLVHipo6ri7K1dwkKsECst7h+gJEGLztHL8pdv/F5e904J885+r2WupeutL8jSpLR3DsqHEixNs1f3hKktzBtO0SvRcCXLSo9hvG3zxY65g4zT/oGYh66pgAABAgQIECBAgAABAgQIECBAgAABAgQIECBAgAABAgQIECBAgAABAgQIECBAgAABAgQIECBAgAABAgQIECBAgAABAgQIECBAgAABAgQIECBAgAABAgQIECBAgAABAuR/kPh8ItTZz+GcZoat2qftdk/o0D6repolOZZSU9SUc/LHerH6r8GyXzKudHUdaWXp9pZSI84nhpqyeV8td4WALbo2tG5HZmP5Zdfe4dRCVH6lbpSZPusbCCTP6GXHT9oqbBqr7PWFB4R+jLpmbURjP/UHUEsDBBQAAgAIABS9OUnsHTlbSgAAAGsAAAAbAAAAdW5pdmVyc2FsL3VuaXZlcnNhbC5wbmcueG1ss7GvyM1RKEstKs7Mz7NVMtQzULK34+WyKShKLctMLVeoAIoZ6RlAgJJCJSq3PDOlJAMoZGhijBDMSM1MzyixVbIwNYcL6gPNBABQSwECAAAUAAIACAAUvTlJFQ6tKGQEAAAHEQAAHQAAAAAAAAABAAAAAAAAAAAAdW5pdmVyc2FsL2NvbW1vbl9tZXNzYWdlcy5sbmdQSwECAAAUAAIACAAUvTlJJGX/Cx0DAAA2DAAAJwAAAAAAAAABAAAAAACfBAAAdW5pdmVyc2FsL2ZsYXNoX3B1Ymxpc2hpbmdfc2V0dGluZ3MueG1sUEsBAgAAFAACAAgAFL05SVgJoHK6AgAAVQoAACEAAAAAAAAAAQAAAAAAAQgAAHVuaXZlcnNhbC9mbGFzaF9za2luX3NldHRpbmdzLnhtbFBLAQIAABQAAgAIABS9OUlGdqD88gIAAEcLAAAmAAAAAAAAAAEAAAAAAPoKAAB1bml2ZXJzYWwvaHRtbF9wdWJsaXNoaW5nX3NldHRpbmdzLnhtbFBLAQIAABQAAgAIABS9OUkcqSAQmQEAAB8GAAAfAAAAAAAAAAEAAAAAADAOAAB1bml2ZXJzYWwvaHRtbF9za2luX3NldHRpbmdzLmpzUEsBAgAAFAACAAgAFL05ST08L9HBAAAA5QEAABoAAAAAAAAAAQAAAAAABhAAAHVuaXZlcnNhbC9pMThuX3ByZXNldHMueG1sUEsBAgAAFAACAAgAFL05STX5pERmAAAAawAAABwAAAAAAAAAAQAAAAAA/xAAAHVuaXZlcnNhbC9sb2NhbF9zZXR0aW5ncy54bWxQSwECAAAUAAIACABElFdHI7RO+/sCAACwCAAAFAAAAAAAAAABAAAAAACfEQAAdW5pdmVyc2FsL3BsYXllci54bWxQSwECAAAUAAIACAAUvTlJbja8Pm4BAAD3AgAAKQAAAAAAAAABAAAAAADMFAAAdW5pdmVyc2FsL3NraW5fY3VzdG9taXphdGlvbl9zZXR0aW5ncy54bWxQSwECAAAUAAIACAAUvTlJpeGFFHkCAADzVwAAFwAAAAAAAAAAAAAAAACBFgAAdW5pdmVyc2FsL3VuaXZlcnNhbC5wbmdQSwECAAAUAAIACAAUvTlJ7B05W0oAAABrAAAAGwAAAAAAAAABAAAAAAAvGQAAdW5pdmVyc2FsL3VuaXZlcnNhbC5wbmcueG1sUEsFBgAAAAALAAsASQMAALIZAAAAAA=="/>
  <p:tag name="ISPRING_PRESENTATION_TITLE" val="演示文稿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">
  <a:themeElements>
    <a:clrScheme name="自定义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384F1"/>
      </a:accent1>
      <a:accent2>
        <a:srgbClr val="E94236"/>
      </a:accent2>
      <a:accent3>
        <a:srgbClr val="FBBD06"/>
      </a:accent3>
      <a:accent4>
        <a:srgbClr val="33A952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1335</TotalTime>
  <Words>1899</Words>
  <Application>Microsoft Office PowerPoint</Application>
  <PresentationFormat>宽屏</PresentationFormat>
  <Paragraphs>187</Paragraphs>
  <Slides>38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Microsoft Yahei</vt:lpstr>
      <vt:lpstr>宋体</vt:lpstr>
      <vt:lpstr>Microsoft YaHei</vt:lpstr>
      <vt:lpstr>Microsoft YaHei</vt:lpstr>
      <vt:lpstr>Arial</vt:lpstr>
      <vt:lpstr>Calibri</vt:lpstr>
      <vt:lpstr>Consolas</vt:lpstr>
      <vt:lpstr>Office 主题</vt:lpstr>
      <vt:lpstr>计算机图形学 实验1.1</vt:lpstr>
      <vt:lpstr>实验1.1</vt:lpstr>
      <vt:lpstr>理论背景</vt:lpstr>
      <vt:lpstr>OpenGL</vt:lpstr>
      <vt:lpstr>GLAD</vt:lpstr>
      <vt:lpstr>OpenGL Context</vt:lpstr>
      <vt:lpstr>GLFW</vt:lpstr>
      <vt:lpstr>实验需要配置的环境</vt:lpstr>
      <vt:lpstr>实验目的</vt:lpstr>
      <vt:lpstr>实验内容（OpenGL环境配置方法）</vt:lpstr>
      <vt:lpstr>安装Visual Studio</vt:lpstr>
      <vt:lpstr>安装Visual Studio</vt:lpstr>
      <vt:lpstr>安装Visual Studio</vt:lpstr>
      <vt:lpstr>安装Visual Studio</vt:lpstr>
      <vt:lpstr>安装CMake</vt:lpstr>
      <vt:lpstr>安装Git</vt:lpstr>
      <vt:lpstr>安装vcpkg【安装路径不能带有中文】</vt:lpstr>
      <vt:lpstr>安装vcpkg【安装路径不能带有中文】</vt:lpstr>
      <vt:lpstr>安装vcpkg【安装路径不能带有中文】</vt:lpstr>
      <vt:lpstr>设置vcpkg的环境变量</vt:lpstr>
      <vt:lpstr>设置vcpkg的环境变量</vt:lpstr>
      <vt:lpstr>设置vcpkg的环境变量</vt:lpstr>
      <vt:lpstr>方法2： Visual Studio + CMake + vcpkg</vt:lpstr>
      <vt:lpstr>设置vcpkg的环境变量</vt:lpstr>
      <vt:lpstr>设置vcpkg的环境变量</vt:lpstr>
      <vt:lpstr>安装 glad, glfw3, glm</vt:lpstr>
      <vt:lpstr>安装 glad, glfw3, glm</vt:lpstr>
      <vt:lpstr>创建和编译项目代码</vt:lpstr>
      <vt:lpstr>创建和编译项目代码【VS版本】</vt:lpstr>
      <vt:lpstr>创建和编译项目代码【VS版本】</vt:lpstr>
      <vt:lpstr>创建和编译项目代码【VS版本】</vt:lpstr>
      <vt:lpstr>创建和编译项目代码【VS版本】</vt:lpstr>
      <vt:lpstr>创建和编译项目代码【VS版本】</vt:lpstr>
      <vt:lpstr>创建和编译项目代码【VS版本】</vt:lpstr>
      <vt:lpstr>创建和编译项目代码【VSCode版本】</vt:lpstr>
      <vt:lpstr>创建和编译项目代码【VSCode版本】</vt:lpstr>
      <vt:lpstr>创建和编译项目代码【VSCode版本】</vt:lpstr>
      <vt:lpstr>创建和编译项目代码【VSCode版本】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Microsoft 帐户</cp:lastModifiedBy>
  <cp:revision>249</cp:revision>
  <dcterms:created xsi:type="dcterms:W3CDTF">2016-09-14T22:36:34Z</dcterms:created>
  <dcterms:modified xsi:type="dcterms:W3CDTF">2022-09-05T03:25:26Z</dcterms:modified>
</cp:coreProperties>
</file>